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2" r:id="rId7"/>
    <p:sldId id="263" r:id="rId8"/>
    <p:sldId id="270" r:id="rId9"/>
    <p:sldId id="264" r:id="rId10"/>
    <p:sldId id="265" r:id="rId11"/>
    <p:sldId id="266" r:id="rId12"/>
    <p:sldId id="271" r:id="rId13"/>
    <p:sldId id="267" r:id="rId14"/>
    <p:sldId id="268" r:id="rId15"/>
    <p:sldId id="272" r:id="rId16"/>
    <p:sldId id="269"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B605C2-9B6B-4A5A-A5FA-2832B33A451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8CDB7E87-8F24-4B5D-875B-7E505995D280}">
      <dgm:prSet custT="1"/>
      <dgm:spPr>
        <a:solidFill>
          <a:srgbClr val="002060"/>
        </a:solidFill>
      </dgm:spPr>
      <dgm:t>
        <a:bodyPr/>
        <a:lstStyle/>
        <a:p>
          <a:pPr rtl="0"/>
          <a:r>
            <a:rPr lang="es-CO" sz="2000" dirty="0" smtClean="0"/>
            <a:t>Luego de esto, (es decir, después de tener conocimiento) aquellos que persisten en su práctica, a pesar del consejo y de la advertencia, ya no tienen "excusa por su pecado« </a:t>
          </a:r>
          <a:r>
            <a:rPr lang="es-CO" sz="2000" b="1" u="sng" dirty="0" smtClean="0"/>
            <a:t>Juan 15:22. </a:t>
          </a:r>
          <a:endParaRPr lang="es-CO" sz="2000" b="1" u="sng" dirty="0"/>
        </a:p>
      </dgm:t>
    </dgm:pt>
    <dgm:pt modelId="{4B256B54-F649-43C0-9A58-5222AD627164}" type="parTrans" cxnId="{7D6FC3AB-4643-4F00-87E1-3FB77E906B70}">
      <dgm:prSet/>
      <dgm:spPr/>
      <dgm:t>
        <a:bodyPr/>
        <a:lstStyle/>
        <a:p>
          <a:endParaRPr lang="es-CO"/>
        </a:p>
      </dgm:t>
    </dgm:pt>
    <dgm:pt modelId="{2E995D59-C255-4709-9445-1D6C7EE7698E}" type="sibTrans" cxnId="{7D6FC3AB-4643-4F00-87E1-3FB77E906B70}">
      <dgm:prSet/>
      <dgm:spPr/>
      <dgm:t>
        <a:bodyPr/>
        <a:lstStyle/>
        <a:p>
          <a:endParaRPr lang="es-CO"/>
        </a:p>
      </dgm:t>
    </dgm:pt>
    <dgm:pt modelId="{551E9C4F-505C-4234-BE64-9C36D173B9F9}">
      <dgm:prSet custT="1"/>
      <dgm:spPr>
        <a:solidFill>
          <a:srgbClr val="FFC000"/>
        </a:solidFill>
      </dgm:spPr>
      <dgm:t>
        <a:bodyPr/>
        <a:lstStyle/>
        <a:p>
          <a:pPr rtl="0"/>
          <a:r>
            <a:rPr lang="es-CO" sz="2000" dirty="0" smtClean="0">
              <a:solidFill>
                <a:srgbClr val="002060"/>
              </a:solidFill>
            </a:rPr>
            <a:t>Antes de ese momento, no habían tenido pecado y Dios no los había considerado responsables, aunque sus acciones estaban lejos de ser ideales.  </a:t>
          </a:r>
          <a:endParaRPr lang="es-CO" sz="2000" dirty="0">
            <a:solidFill>
              <a:srgbClr val="002060"/>
            </a:solidFill>
          </a:endParaRPr>
        </a:p>
      </dgm:t>
    </dgm:pt>
    <dgm:pt modelId="{17BD4C20-E8DD-40D3-AE84-2B6A084B0C2F}" type="parTrans" cxnId="{E6CFAAF5-FCDD-4789-A9FB-0390C5E0D840}">
      <dgm:prSet/>
      <dgm:spPr/>
      <dgm:t>
        <a:bodyPr/>
        <a:lstStyle/>
        <a:p>
          <a:endParaRPr lang="es-CO"/>
        </a:p>
      </dgm:t>
    </dgm:pt>
    <dgm:pt modelId="{82EFC447-BFCC-4AB4-971E-EC97B4BE3079}" type="sibTrans" cxnId="{E6CFAAF5-FCDD-4789-A9FB-0390C5E0D840}">
      <dgm:prSet/>
      <dgm:spPr/>
      <dgm:t>
        <a:bodyPr/>
        <a:lstStyle/>
        <a:p>
          <a:endParaRPr lang="es-CO"/>
        </a:p>
      </dgm:t>
    </dgm:pt>
    <dgm:pt modelId="{A32AFF51-C747-4A34-AFB0-D649F0E536A2}">
      <dgm:prSet custT="1"/>
      <dgm:spPr>
        <a:solidFill>
          <a:srgbClr val="002060"/>
        </a:solidFill>
      </dgm:spPr>
      <dgm:t>
        <a:bodyPr/>
        <a:lstStyle/>
        <a:p>
          <a:pPr rtl="0"/>
          <a:r>
            <a:rPr lang="es-CO" sz="2000" dirty="0" smtClean="0"/>
            <a:t>Su longanimidad se extiende a todos los que "no saben lo que hacen" </a:t>
          </a:r>
          <a:r>
            <a:rPr lang="es-CO" sz="2000" u="sng" dirty="0" smtClean="0"/>
            <a:t>(Luc. 23:34)</a:t>
          </a:r>
          <a:r>
            <a:rPr lang="es-CO" sz="2000" dirty="0" smtClean="0"/>
            <a:t>.  Así como Pablo, quien persiguió a la iglesia "por ignorancia, en incredulidad", pueden obtener misericordia </a:t>
          </a:r>
        </a:p>
        <a:p>
          <a:pPr rtl="0"/>
          <a:r>
            <a:rPr lang="es-CO" sz="2000" u="sng" dirty="0" smtClean="0"/>
            <a:t>(1Tim. 1:13)</a:t>
          </a:r>
          <a:r>
            <a:rPr lang="es-CO" sz="2000" dirty="0" smtClean="0"/>
            <a:t>. </a:t>
          </a:r>
          <a:endParaRPr lang="es-CO" sz="2000" dirty="0"/>
        </a:p>
      </dgm:t>
    </dgm:pt>
    <dgm:pt modelId="{C41158E3-3499-48F8-A49F-76F70CBB5BA0}" type="parTrans" cxnId="{11871351-7428-434C-B3E1-BCF194E8DD3E}">
      <dgm:prSet/>
      <dgm:spPr/>
      <dgm:t>
        <a:bodyPr/>
        <a:lstStyle/>
        <a:p>
          <a:endParaRPr lang="es-CO"/>
        </a:p>
      </dgm:t>
    </dgm:pt>
    <dgm:pt modelId="{658E9111-C7BD-42EC-A84F-512AE8EB4930}" type="sibTrans" cxnId="{11871351-7428-434C-B3E1-BCF194E8DD3E}">
      <dgm:prSet/>
      <dgm:spPr/>
      <dgm:t>
        <a:bodyPr/>
        <a:lstStyle/>
        <a:p>
          <a:endParaRPr lang="es-CO"/>
        </a:p>
      </dgm:t>
    </dgm:pt>
    <dgm:pt modelId="{89A60F79-42EE-4D83-8D1D-3E70AB416929}" type="pres">
      <dgm:prSet presAssocID="{A7B605C2-9B6B-4A5A-A5FA-2832B33A4512}" presName="Name0" presStyleCnt="0">
        <dgm:presLayoutVars>
          <dgm:dir/>
          <dgm:resizeHandles val="exact"/>
        </dgm:presLayoutVars>
      </dgm:prSet>
      <dgm:spPr/>
      <dgm:t>
        <a:bodyPr/>
        <a:lstStyle/>
        <a:p>
          <a:endParaRPr lang="es-CO"/>
        </a:p>
      </dgm:t>
    </dgm:pt>
    <dgm:pt modelId="{BDD864AF-B527-4083-907B-558E555D1D03}" type="pres">
      <dgm:prSet presAssocID="{A7B605C2-9B6B-4A5A-A5FA-2832B33A4512}" presName="fgShape" presStyleLbl="fgShp" presStyleIdx="0" presStyleCnt="1" custScaleY="35743" custLinFactNeighborX="-407" custLinFactNeighborY="28916"/>
      <dgm:spPr>
        <a:solidFill>
          <a:srgbClr val="FF0000"/>
        </a:solidFill>
      </dgm:spPr>
    </dgm:pt>
    <dgm:pt modelId="{DB88EFEA-156F-4809-BB0C-C3A8EE065B2B}" type="pres">
      <dgm:prSet presAssocID="{A7B605C2-9B6B-4A5A-A5FA-2832B33A4512}" presName="linComp" presStyleCnt="0"/>
      <dgm:spPr/>
    </dgm:pt>
    <dgm:pt modelId="{33C37BF8-70B9-4DE7-BA6A-A52E36F25B59}" type="pres">
      <dgm:prSet presAssocID="{8CDB7E87-8F24-4B5D-875B-7E505995D280}" presName="compNode" presStyleCnt="0"/>
      <dgm:spPr/>
    </dgm:pt>
    <dgm:pt modelId="{6B2B9121-AE09-4AD4-9B73-012E35FD51C1}" type="pres">
      <dgm:prSet presAssocID="{8CDB7E87-8F24-4B5D-875B-7E505995D280}" presName="bkgdShape" presStyleLbl="node1" presStyleIdx="0" presStyleCnt="3"/>
      <dgm:spPr/>
      <dgm:t>
        <a:bodyPr/>
        <a:lstStyle/>
        <a:p>
          <a:endParaRPr lang="es-CO"/>
        </a:p>
      </dgm:t>
    </dgm:pt>
    <dgm:pt modelId="{DC42179A-36B5-428D-A618-7A9951B8B7E0}" type="pres">
      <dgm:prSet presAssocID="{8CDB7E87-8F24-4B5D-875B-7E505995D280}" presName="nodeTx" presStyleLbl="node1" presStyleIdx="0" presStyleCnt="3">
        <dgm:presLayoutVars>
          <dgm:bulletEnabled val="1"/>
        </dgm:presLayoutVars>
      </dgm:prSet>
      <dgm:spPr/>
      <dgm:t>
        <a:bodyPr/>
        <a:lstStyle/>
        <a:p>
          <a:endParaRPr lang="es-CO"/>
        </a:p>
      </dgm:t>
    </dgm:pt>
    <dgm:pt modelId="{F69B9C0A-6A44-4D7D-8E57-E6F1FCFA5326}" type="pres">
      <dgm:prSet presAssocID="{8CDB7E87-8F24-4B5D-875B-7E505995D280}" presName="invisiNode" presStyleLbl="node1" presStyleIdx="0" presStyleCnt="3"/>
      <dgm:spPr/>
    </dgm:pt>
    <dgm:pt modelId="{13738B8E-3C2F-4390-8F3B-D104B539FBEE}" type="pres">
      <dgm:prSet presAssocID="{8CDB7E87-8F24-4B5D-875B-7E505995D280}" presName="imagNode" presStyleLbl="fgImgPlace1" presStyleIdx="0" presStyleCnt="3" custLinFactNeighborX="-2632" custLinFactNeighborY="-14400"/>
      <dgm:spPr>
        <a:blipFill rotWithShape="1">
          <a:blip xmlns:r="http://schemas.openxmlformats.org/officeDocument/2006/relationships" r:embed="rId1"/>
          <a:stretch>
            <a:fillRect/>
          </a:stretch>
        </a:blipFill>
      </dgm:spPr>
    </dgm:pt>
    <dgm:pt modelId="{EF56741F-F510-4AAC-910B-45FCF2EF270B}" type="pres">
      <dgm:prSet presAssocID="{2E995D59-C255-4709-9445-1D6C7EE7698E}" presName="sibTrans" presStyleLbl="sibTrans2D1" presStyleIdx="0" presStyleCnt="0"/>
      <dgm:spPr/>
      <dgm:t>
        <a:bodyPr/>
        <a:lstStyle/>
        <a:p>
          <a:endParaRPr lang="es-CO"/>
        </a:p>
      </dgm:t>
    </dgm:pt>
    <dgm:pt modelId="{206EA165-108B-4FA8-8DE0-D96A591ACE0A}" type="pres">
      <dgm:prSet presAssocID="{551E9C4F-505C-4234-BE64-9C36D173B9F9}" presName="compNode" presStyleCnt="0"/>
      <dgm:spPr/>
    </dgm:pt>
    <dgm:pt modelId="{CE2EA449-4209-4A3F-923D-86BD7FF2C534}" type="pres">
      <dgm:prSet presAssocID="{551E9C4F-505C-4234-BE64-9C36D173B9F9}" presName="bkgdShape" presStyleLbl="node1" presStyleIdx="1" presStyleCnt="3"/>
      <dgm:spPr/>
      <dgm:t>
        <a:bodyPr/>
        <a:lstStyle/>
        <a:p>
          <a:endParaRPr lang="es-CO"/>
        </a:p>
      </dgm:t>
    </dgm:pt>
    <dgm:pt modelId="{65152965-6D06-4440-9546-FE036CEAA914}" type="pres">
      <dgm:prSet presAssocID="{551E9C4F-505C-4234-BE64-9C36D173B9F9}" presName="nodeTx" presStyleLbl="node1" presStyleIdx="1" presStyleCnt="3">
        <dgm:presLayoutVars>
          <dgm:bulletEnabled val="1"/>
        </dgm:presLayoutVars>
      </dgm:prSet>
      <dgm:spPr/>
      <dgm:t>
        <a:bodyPr/>
        <a:lstStyle/>
        <a:p>
          <a:endParaRPr lang="es-CO"/>
        </a:p>
      </dgm:t>
    </dgm:pt>
    <dgm:pt modelId="{9BE93630-C56F-4FB3-9254-7361E5AB23E5}" type="pres">
      <dgm:prSet presAssocID="{551E9C4F-505C-4234-BE64-9C36D173B9F9}" presName="invisiNode" presStyleLbl="node1" presStyleIdx="1" presStyleCnt="3"/>
      <dgm:spPr/>
    </dgm:pt>
    <dgm:pt modelId="{2B11C51C-5AF8-4267-AE96-082FBD848582}" type="pres">
      <dgm:prSet presAssocID="{551E9C4F-505C-4234-BE64-9C36D173B9F9}" presName="imagNode" presStyleLbl="fgImgPlace1" presStyleIdx="1" presStyleCnt="3" custLinFactNeighborX="-653" custLinFactNeighborY="-14400"/>
      <dgm:spPr>
        <a:blipFill rotWithShape="1">
          <a:blip xmlns:r="http://schemas.openxmlformats.org/officeDocument/2006/relationships" r:embed="rId2"/>
          <a:stretch>
            <a:fillRect/>
          </a:stretch>
        </a:blipFill>
      </dgm:spPr>
    </dgm:pt>
    <dgm:pt modelId="{176A4198-B47A-40C7-8D3B-869D95ABD41C}" type="pres">
      <dgm:prSet presAssocID="{82EFC447-BFCC-4AB4-971E-EC97B4BE3079}" presName="sibTrans" presStyleLbl="sibTrans2D1" presStyleIdx="0" presStyleCnt="0"/>
      <dgm:spPr/>
      <dgm:t>
        <a:bodyPr/>
        <a:lstStyle/>
        <a:p>
          <a:endParaRPr lang="es-CO"/>
        </a:p>
      </dgm:t>
    </dgm:pt>
    <dgm:pt modelId="{FB6C4671-ACCA-4E5E-9B55-87656A7FEB6C}" type="pres">
      <dgm:prSet presAssocID="{A32AFF51-C747-4A34-AFB0-D649F0E536A2}" presName="compNode" presStyleCnt="0"/>
      <dgm:spPr/>
    </dgm:pt>
    <dgm:pt modelId="{41919F9D-D2A3-4F8E-8E3E-25C0E9B15C4F}" type="pres">
      <dgm:prSet presAssocID="{A32AFF51-C747-4A34-AFB0-D649F0E536A2}" presName="bkgdShape" presStyleLbl="node1" presStyleIdx="2" presStyleCnt="3"/>
      <dgm:spPr/>
      <dgm:t>
        <a:bodyPr/>
        <a:lstStyle/>
        <a:p>
          <a:endParaRPr lang="es-CO"/>
        </a:p>
      </dgm:t>
    </dgm:pt>
    <dgm:pt modelId="{540517A8-B4CC-467A-ADBC-6D578C067B0A}" type="pres">
      <dgm:prSet presAssocID="{A32AFF51-C747-4A34-AFB0-D649F0E536A2}" presName="nodeTx" presStyleLbl="node1" presStyleIdx="2" presStyleCnt="3">
        <dgm:presLayoutVars>
          <dgm:bulletEnabled val="1"/>
        </dgm:presLayoutVars>
      </dgm:prSet>
      <dgm:spPr/>
      <dgm:t>
        <a:bodyPr/>
        <a:lstStyle/>
        <a:p>
          <a:endParaRPr lang="es-CO"/>
        </a:p>
      </dgm:t>
    </dgm:pt>
    <dgm:pt modelId="{13403A76-30B8-422B-944F-AAFB1B4C10C3}" type="pres">
      <dgm:prSet presAssocID="{A32AFF51-C747-4A34-AFB0-D649F0E536A2}" presName="invisiNode" presStyleLbl="node1" presStyleIdx="2" presStyleCnt="3"/>
      <dgm:spPr/>
    </dgm:pt>
    <dgm:pt modelId="{8BA6A87E-9E5B-4EE1-A3D8-9A8AFAB66D29}" type="pres">
      <dgm:prSet presAssocID="{A32AFF51-C747-4A34-AFB0-D649F0E536A2}" presName="imagNode" presStyleLbl="fgImgPlace1" presStyleIdx="2" presStyleCnt="3" custLinFactNeighborX="-2292" custLinFactNeighborY="-14400"/>
      <dgm:spPr>
        <a:blipFill rotWithShape="1">
          <a:blip xmlns:r="http://schemas.openxmlformats.org/officeDocument/2006/relationships" r:embed="rId3"/>
          <a:stretch>
            <a:fillRect/>
          </a:stretch>
        </a:blipFill>
      </dgm:spPr>
    </dgm:pt>
  </dgm:ptLst>
  <dgm:cxnLst>
    <dgm:cxn modelId="{1A4E1B27-B3B0-45CF-998B-E24CB9294044}" type="presOf" srcId="{2E995D59-C255-4709-9445-1D6C7EE7698E}" destId="{EF56741F-F510-4AAC-910B-45FCF2EF270B}" srcOrd="0" destOrd="0" presId="urn:microsoft.com/office/officeart/2005/8/layout/hList7"/>
    <dgm:cxn modelId="{E6CFAAF5-FCDD-4789-A9FB-0390C5E0D840}" srcId="{A7B605C2-9B6B-4A5A-A5FA-2832B33A4512}" destId="{551E9C4F-505C-4234-BE64-9C36D173B9F9}" srcOrd="1" destOrd="0" parTransId="{17BD4C20-E8DD-40D3-AE84-2B6A084B0C2F}" sibTransId="{82EFC447-BFCC-4AB4-971E-EC97B4BE3079}"/>
    <dgm:cxn modelId="{60D145A7-7DE2-4E74-9733-E3E23E8D5DC2}" type="presOf" srcId="{551E9C4F-505C-4234-BE64-9C36D173B9F9}" destId="{CE2EA449-4209-4A3F-923D-86BD7FF2C534}" srcOrd="0" destOrd="0" presId="urn:microsoft.com/office/officeart/2005/8/layout/hList7"/>
    <dgm:cxn modelId="{C4E7808C-E473-4A31-B8A5-2E29BB45B8CF}" type="presOf" srcId="{A32AFF51-C747-4A34-AFB0-D649F0E536A2}" destId="{41919F9D-D2A3-4F8E-8E3E-25C0E9B15C4F}" srcOrd="0" destOrd="0" presId="urn:microsoft.com/office/officeart/2005/8/layout/hList7"/>
    <dgm:cxn modelId="{11871351-7428-434C-B3E1-BCF194E8DD3E}" srcId="{A7B605C2-9B6B-4A5A-A5FA-2832B33A4512}" destId="{A32AFF51-C747-4A34-AFB0-D649F0E536A2}" srcOrd="2" destOrd="0" parTransId="{C41158E3-3499-48F8-A49F-76F70CBB5BA0}" sibTransId="{658E9111-C7BD-42EC-A84F-512AE8EB4930}"/>
    <dgm:cxn modelId="{2683DB18-4906-43E1-B9D9-7B2E63FE80AB}" type="presOf" srcId="{551E9C4F-505C-4234-BE64-9C36D173B9F9}" destId="{65152965-6D06-4440-9546-FE036CEAA914}" srcOrd="1" destOrd="0" presId="urn:microsoft.com/office/officeart/2005/8/layout/hList7"/>
    <dgm:cxn modelId="{1AF66BC1-1A3C-4901-A72B-9122AFA3DBF1}" type="presOf" srcId="{82EFC447-BFCC-4AB4-971E-EC97B4BE3079}" destId="{176A4198-B47A-40C7-8D3B-869D95ABD41C}" srcOrd="0" destOrd="0" presId="urn:microsoft.com/office/officeart/2005/8/layout/hList7"/>
    <dgm:cxn modelId="{5603D5B5-B998-419C-B22D-D5F38F75E071}" type="presOf" srcId="{8CDB7E87-8F24-4B5D-875B-7E505995D280}" destId="{6B2B9121-AE09-4AD4-9B73-012E35FD51C1}" srcOrd="0" destOrd="0" presId="urn:microsoft.com/office/officeart/2005/8/layout/hList7"/>
    <dgm:cxn modelId="{67A8BB7C-5735-4138-A762-A103833F8169}" type="presOf" srcId="{A32AFF51-C747-4A34-AFB0-D649F0E536A2}" destId="{540517A8-B4CC-467A-ADBC-6D578C067B0A}" srcOrd="1" destOrd="0" presId="urn:microsoft.com/office/officeart/2005/8/layout/hList7"/>
    <dgm:cxn modelId="{6AA7E94F-4B3A-482D-B886-E223E54FD79B}" type="presOf" srcId="{A7B605C2-9B6B-4A5A-A5FA-2832B33A4512}" destId="{89A60F79-42EE-4D83-8D1D-3E70AB416929}" srcOrd="0" destOrd="0" presId="urn:microsoft.com/office/officeart/2005/8/layout/hList7"/>
    <dgm:cxn modelId="{8FD95A42-71B2-459A-A9AA-A8B540756E0F}" type="presOf" srcId="{8CDB7E87-8F24-4B5D-875B-7E505995D280}" destId="{DC42179A-36B5-428D-A618-7A9951B8B7E0}" srcOrd="1" destOrd="0" presId="urn:microsoft.com/office/officeart/2005/8/layout/hList7"/>
    <dgm:cxn modelId="{7D6FC3AB-4643-4F00-87E1-3FB77E906B70}" srcId="{A7B605C2-9B6B-4A5A-A5FA-2832B33A4512}" destId="{8CDB7E87-8F24-4B5D-875B-7E505995D280}" srcOrd="0" destOrd="0" parTransId="{4B256B54-F649-43C0-9A58-5222AD627164}" sibTransId="{2E995D59-C255-4709-9445-1D6C7EE7698E}"/>
    <dgm:cxn modelId="{1A77A9AB-19B2-4C6F-AE9C-D88555D02FB5}" type="presParOf" srcId="{89A60F79-42EE-4D83-8D1D-3E70AB416929}" destId="{BDD864AF-B527-4083-907B-558E555D1D03}" srcOrd="0" destOrd="0" presId="urn:microsoft.com/office/officeart/2005/8/layout/hList7"/>
    <dgm:cxn modelId="{1C94AC06-00A9-4B7D-BDCE-1EE99AB27E6E}" type="presParOf" srcId="{89A60F79-42EE-4D83-8D1D-3E70AB416929}" destId="{DB88EFEA-156F-4809-BB0C-C3A8EE065B2B}" srcOrd="1" destOrd="0" presId="urn:microsoft.com/office/officeart/2005/8/layout/hList7"/>
    <dgm:cxn modelId="{1009B8FB-EBBF-4E74-9058-8679EC3ECDE3}" type="presParOf" srcId="{DB88EFEA-156F-4809-BB0C-C3A8EE065B2B}" destId="{33C37BF8-70B9-4DE7-BA6A-A52E36F25B59}" srcOrd="0" destOrd="0" presId="urn:microsoft.com/office/officeart/2005/8/layout/hList7"/>
    <dgm:cxn modelId="{C21423B2-AE7D-4C13-B6BE-C4EE8E332CB4}" type="presParOf" srcId="{33C37BF8-70B9-4DE7-BA6A-A52E36F25B59}" destId="{6B2B9121-AE09-4AD4-9B73-012E35FD51C1}" srcOrd="0" destOrd="0" presId="urn:microsoft.com/office/officeart/2005/8/layout/hList7"/>
    <dgm:cxn modelId="{EFDB6DFA-E816-4508-81B3-30EB49CF26B1}" type="presParOf" srcId="{33C37BF8-70B9-4DE7-BA6A-A52E36F25B59}" destId="{DC42179A-36B5-428D-A618-7A9951B8B7E0}" srcOrd="1" destOrd="0" presId="urn:microsoft.com/office/officeart/2005/8/layout/hList7"/>
    <dgm:cxn modelId="{292235A8-C5F9-4F2E-8DB6-A6676071CE4C}" type="presParOf" srcId="{33C37BF8-70B9-4DE7-BA6A-A52E36F25B59}" destId="{F69B9C0A-6A44-4D7D-8E57-E6F1FCFA5326}" srcOrd="2" destOrd="0" presId="urn:microsoft.com/office/officeart/2005/8/layout/hList7"/>
    <dgm:cxn modelId="{41947496-4683-4C1D-9DC9-7B5425BD1967}" type="presParOf" srcId="{33C37BF8-70B9-4DE7-BA6A-A52E36F25B59}" destId="{13738B8E-3C2F-4390-8F3B-D104B539FBEE}" srcOrd="3" destOrd="0" presId="urn:microsoft.com/office/officeart/2005/8/layout/hList7"/>
    <dgm:cxn modelId="{76F364BB-8E68-4694-A3E7-35DB4E4B4B5E}" type="presParOf" srcId="{DB88EFEA-156F-4809-BB0C-C3A8EE065B2B}" destId="{EF56741F-F510-4AAC-910B-45FCF2EF270B}" srcOrd="1" destOrd="0" presId="urn:microsoft.com/office/officeart/2005/8/layout/hList7"/>
    <dgm:cxn modelId="{F23F4938-BD4D-416F-94E8-57AE5A86AF8E}" type="presParOf" srcId="{DB88EFEA-156F-4809-BB0C-C3A8EE065B2B}" destId="{206EA165-108B-4FA8-8DE0-D96A591ACE0A}" srcOrd="2" destOrd="0" presId="urn:microsoft.com/office/officeart/2005/8/layout/hList7"/>
    <dgm:cxn modelId="{2A2BA610-E5A3-4DD1-81D7-D46F84EE50DE}" type="presParOf" srcId="{206EA165-108B-4FA8-8DE0-D96A591ACE0A}" destId="{CE2EA449-4209-4A3F-923D-86BD7FF2C534}" srcOrd="0" destOrd="0" presId="urn:microsoft.com/office/officeart/2005/8/layout/hList7"/>
    <dgm:cxn modelId="{AB697C0A-A33D-4EAE-A498-079297116D29}" type="presParOf" srcId="{206EA165-108B-4FA8-8DE0-D96A591ACE0A}" destId="{65152965-6D06-4440-9546-FE036CEAA914}" srcOrd="1" destOrd="0" presId="urn:microsoft.com/office/officeart/2005/8/layout/hList7"/>
    <dgm:cxn modelId="{35652616-B1E5-47E2-9779-98014CCFBFBC}" type="presParOf" srcId="{206EA165-108B-4FA8-8DE0-D96A591ACE0A}" destId="{9BE93630-C56F-4FB3-9254-7361E5AB23E5}" srcOrd="2" destOrd="0" presId="urn:microsoft.com/office/officeart/2005/8/layout/hList7"/>
    <dgm:cxn modelId="{5740EE10-749A-452F-9AA5-F457E701AE00}" type="presParOf" srcId="{206EA165-108B-4FA8-8DE0-D96A591ACE0A}" destId="{2B11C51C-5AF8-4267-AE96-082FBD848582}" srcOrd="3" destOrd="0" presId="urn:microsoft.com/office/officeart/2005/8/layout/hList7"/>
    <dgm:cxn modelId="{76595B30-9A6A-4FB1-99C7-A8DF677440D5}" type="presParOf" srcId="{DB88EFEA-156F-4809-BB0C-C3A8EE065B2B}" destId="{176A4198-B47A-40C7-8D3B-869D95ABD41C}" srcOrd="3" destOrd="0" presId="urn:microsoft.com/office/officeart/2005/8/layout/hList7"/>
    <dgm:cxn modelId="{3C8F2966-8D2F-4DC6-AB7C-024D1D582910}" type="presParOf" srcId="{DB88EFEA-156F-4809-BB0C-C3A8EE065B2B}" destId="{FB6C4671-ACCA-4E5E-9B55-87656A7FEB6C}" srcOrd="4" destOrd="0" presId="urn:microsoft.com/office/officeart/2005/8/layout/hList7"/>
    <dgm:cxn modelId="{95B490AA-828F-4BF1-A4D9-C5DEC128C25D}" type="presParOf" srcId="{FB6C4671-ACCA-4E5E-9B55-87656A7FEB6C}" destId="{41919F9D-D2A3-4F8E-8E3E-25C0E9B15C4F}" srcOrd="0" destOrd="0" presId="urn:microsoft.com/office/officeart/2005/8/layout/hList7"/>
    <dgm:cxn modelId="{BA1D9C0B-6A50-4122-8221-535349B7B24D}" type="presParOf" srcId="{FB6C4671-ACCA-4E5E-9B55-87656A7FEB6C}" destId="{540517A8-B4CC-467A-ADBC-6D578C067B0A}" srcOrd="1" destOrd="0" presId="urn:microsoft.com/office/officeart/2005/8/layout/hList7"/>
    <dgm:cxn modelId="{7A49EA09-899F-469C-B938-0C950BA4FEF1}" type="presParOf" srcId="{FB6C4671-ACCA-4E5E-9B55-87656A7FEB6C}" destId="{13403A76-30B8-422B-944F-AAFB1B4C10C3}" srcOrd="2" destOrd="0" presId="urn:microsoft.com/office/officeart/2005/8/layout/hList7"/>
    <dgm:cxn modelId="{92373836-8D3A-44BE-AC18-EFFD69DB6B83}" type="presParOf" srcId="{FB6C4671-ACCA-4E5E-9B55-87656A7FEB6C}" destId="{8BA6A87E-9E5B-4EE1-A3D8-9A8AFAB66D2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B9121-AE09-4AD4-9B73-012E35FD51C1}">
      <dsp:nvSpPr>
        <dsp:cNvPr id="0" name=""/>
        <dsp:cNvSpPr/>
      </dsp:nvSpPr>
      <dsp:spPr>
        <a:xfrm>
          <a:off x="1727" y="0"/>
          <a:ext cx="2688282" cy="604867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Luego de esto, (es decir, después de tener conocimiento) aquellos que persisten en su práctica, a pesar del consejo y de la advertencia, ya no tienen "excusa por su pecado« </a:t>
          </a:r>
          <a:r>
            <a:rPr lang="es-CO" sz="2000" b="1" u="sng" kern="1200" dirty="0" smtClean="0"/>
            <a:t>Juan 15:22. </a:t>
          </a:r>
          <a:endParaRPr lang="es-CO" sz="2000" b="1" u="sng" kern="1200" dirty="0"/>
        </a:p>
      </dsp:txBody>
      <dsp:txXfrm>
        <a:off x="1727" y="2419468"/>
        <a:ext cx="2688282" cy="2419468"/>
      </dsp:txXfrm>
    </dsp:sp>
    <dsp:sp modelId="{13738B8E-3C2F-4390-8F3B-D104B539FBEE}">
      <dsp:nvSpPr>
        <dsp:cNvPr id="0" name=""/>
        <dsp:cNvSpPr/>
      </dsp:nvSpPr>
      <dsp:spPr>
        <a:xfrm>
          <a:off x="285751" y="72874"/>
          <a:ext cx="2014207" cy="2014207"/>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2EA449-4209-4A3F-923D-86BD7FF2C534}">
      <dsp:nvSpPr>
        <dsp:cNvPr id="0" name=""/>
        <dsp:cNvSpPr/>
      </dsp:nvSpPr>
      <dsp:spPr>
        <a:xfrm>
          <a:off x="2770658" y="0"/>
          <a:ext cx="2688282" cy="6048672"/>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solidFill>
                <a:srgbClr val="002060"/>
              </a:solidFill>
            </a:rPr>
            <a:t>Antes de ese momento, no habían tenido pecado y Dios no los había considerado responsables, aunque sus acciones estaban lejos de ser ideales.  </a:t>
          </a:r>
          <a:endParaRPr lang="es-CO" sz="2000" kern="1200" dirty="0">
            <a:solidFill>
              <a:srgbClr val="002060"/>
            </a:solidFill>
          </a:endParaRPr>
        </a:p>
      </dsp:txBody>
      <dsp:txXfrm>
        <a:off x="2770658" y="2419468"/>
        <a:ext cx="2688282" cy="2419468"/>
      </dsp:txXfrm>
    </dsp:sp>
    <dsp:sp modelId="{2B11C51C-5AF8-4267-AE96-082FBD848582}">
      <dsp:nvSpPr>
        <dsp:cNvPr id="0" name=""/>
        <dsp:cNvSpPr/>
      </dsp:nvSpPr>
      <dsp:spPr>
        <a:xfrm>
          <a:off x="3094543" y="72874"/>
          <a:ext cx="2014207" cy="2014207"/>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919F9D-D2A3-4F8E-8E3E-25C0E9B15C4F}">
      <dsp:nvSpPr>
        <dsp:cNvPr id="0" name=""/>
        <dsp:cNvSpPr/>
      </dsp:nvSpPr>
      <dsp:spPr>
        <a:xfrm>
          <a:off x="5539589" y="0"/>
          <a:ext cx="2688282" cy="604867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Su longanimidad se extiende a todos los que "no saben lo que hacen" </a:t>
          </a:r>
          <a:r>
            <a:rPr lang="es-CO" sz="2000" u="sng" kern="1200" dirty="0" smtClean="0"/>
            <a:t>(Luc. 23:34)</a:t>
          </a:r>
          <a:r>
            <a:rPr lang="es-CO" sz="2000" kern="1200" dirty="0" smtClean="0"/>
            <a:t>.  Así como Pablo, quien persiguió a la iglesia "por ignorancia, en incredulidad", pueden obtener misericordia </a:t>
          </a:r>
        </a:p>
        <a:p>
          <a:pPr lvl="0" algn="ctr" defTabSz="889000" rtl="0">
            <a:lnSpc>
              <a:spcPct val="90000"/>
            </a:lnSpc>
            <a:spcBef>
              <a:spcPct val="0"/>
            </a:spcBef>
            <a:spcAft>
              <a:spcPct val="35000"/>
            </a:spcAft>
          </a:pPr>
          <a:r>
            <a:rPr lang="es-CO" sz="2000" u="sng" kern="1200" dirty="0" smtClean="0"/>
            <a:t>(1Tim. 1:13)</a:t>
          </a:r>
          <a:r>
            <a:rPr lang="es-CO" sz="2000" kern="1200" dirty="0" smtClean="0"/>
            <a:t>. </a:t>
          </a:r>
          <a:endParaRPr lang="es-CO" sz="2000" kern="1200" dirty="0"/>
        </a:p>
      </dsp:txBody>
      <dsp:txXfrm>
        <a:off x="5539589" y="2419468"/>
        <a:ext cx="2688282" cy="2419468"/>
      </dsp:txXfrm>
    </dsp:sp>
    <dsp:sp modelId="{8BA6A87E-9E5B-4EE1-A3D8-9A8AFAB66D29}">
      <dsp:nvSpPr>
        <dsp:cNvPr id="0" name=""/>
        <dsp:cNvSpPr/>
      </dsp:nvSpPr>
      <dsp:spPr>
        <a:xfrm>
          <a:off x="5830461" y="72874"/>
          <a:ext cx="2014207" cy="2014207"/>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D864AF-B527-4083-907B-558E555D1D03}">
      <dsp:nvSpPr>
        <dsp:cNvPr id="0" name=""/>
        <dsp:cNvSpPr/>
      </dsp:nvSpPr>
      <dsp:spPr>
        <a:xfrm>
          <a:off x="298369" y="5392794"/>
          <a:ext cx="7571232" cy="324296"/>
        </a:xfrm>
        <a:prstGeom prst="leftRightArrow">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26/07/2014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7772400" cy="1470025"/>
          </a:xfrm>
        </p:spPr>
        <p:txBody>
          <a:bodyPr/>
          <a:lstStyle/>
          <a:p>
            <a:r>
              <a:rPr lang="es-CO" i="1" dirty="0" smtClean="0">
                <a:solidFill>
                  <a:srgbClr val="FFC000"/>
                </a:solidFill>
                <a:latin typeface="Eras Bold ITC" pitchFamily="34" charset="0"/>
              </a:rPr>
              <a:t>¿PUEDE UN CRISTIANO TOMAR VINO?</a:t>
            </a:r>
            <a:endParaRPr lang="es-CO" i="1" dirty="0">
              <a:solidFill>
                <a:srgbClr val="FFC000"/>
              </a:solidFill>
              <a:latin typeface="Eras Bold ITC" pitchFamily="34" charset="0"/>
            </a:endParaRPr>
          </a:p>
        </p:txBody>
      </p:sp>
      <p:sp>
        <p:nvSpPr>
          <p:cNvPr id="3" name="2 Subtítulo"/>
          <p:cNvSpPr>
            <a:spLocks noGrp="1"/>
          </p:cNvSpPr>
          <p:nvPr>
            <p:ph type="subTitle" idx="1"/>
          </p:nvPr>
        </p:nvSpPr>
        <p:spPr>
          <a:xfrm>
            <a:off x="1371600" y="5805264"/>
            <a:ext cx="6400800" cy="720080"/>
          </a:xfrm>
        </p:spPr>
        <p:txBody>
          <a:bodyPr/>
          <a:lstStyle/>
          <a:p>
            <a:r>
              <a:rPr lang="es-CO" dirty="0" smtClean="0">
                <a:solidFill>
                  <a:srgbClr val="FFC000"/>
                </a:solidFill>
                <a:latin typeface="Eras Bold ITC" pitchFamily="34" charset="0"/>
              </a:rPr>
              <a:t>TEXTO</a:t>
            </a:r>
            <a:r>
              <a:rPr lang="es-CO" dirty="0" smtClean="0">
                <a:solidFill>
                  <a:srgbClr val="FF0000"/>
                </a:solidFill>
                <a:latin typeface="Eras Bold ITC" pitchFamily="34" charset="0"/>
              </a:rPr>
              <a:t> </a:t>
            </a:r>
            <a:r>
              <a:rPr lang="es-CO" dirty="0" smtClean="0">
                <a:solidFill>
                  <a:srgbClr val="FFC000"/>
                </a:solidFill>
                <a:latin typeface="Eras Bold ITC" pitchFamily="34" charset="0"/>
              </a:rPr>
              <a:t>1TIM.3:8.</a:t>
            </a:r>
            <a:endParaRPr lang="es-CO" dirty="0">
              <a:solidFill>
                <a:srgbClr val="FFC000"/>
              </a:solidFill>
              <a:latin typeface="Eras Bold ITC"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9" y="2420888"/>
            <a:ext cx="3528392" cy="3096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91975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980728"/>
            <a:ext cx="5338936" cy="5001419"/>
          </a:xfrm>
        </p:spPr>
        <p:txBody>
          <a:bodyPr>
            <a:normAutofit/>
          </a:bodyPr>
          <a:lstStyle/>
          <a:p>
            <a:pPr marL="0" indent="0" algn="ctr">
              <a:buNone/>
            </a:pPr>
            <a:r>
              <a:rPr lang="es-CO" sz="4800" dirty="0" smtClean="0">
                <a:solidFill>
                  <a:schemeClr val="bg1"/>
                </a:solidFill>
              </a:rPr>
              <a:t>El texto para este tema dice: «</a:t>
            </a:r>
            <a:r>
              <a:rPr lang="es-CO" sz="4800" dirty="0" smtClean="0">
                <a:solidFill>
                  <a:schemeClr val="bg1"/>
                </a:solidFill>
                <a:latin typeface="Agency FB" pitchFamily="34" charset="0"/>
              </a:rPr>
              <a:t>Los </a:t>
            </a:r>
            <a:r>
              <a:rPr lang="es-CO" sz="4800" dirty="0">
                <a:solidFill>
                  <a:schemeClr val="bg1"/>
                </a:solidFill>
                <a:latin typeface="Agency FB" pitchFamily="34" charset="0"/>
              </a:rPr>
              <a:t>diáconos asimismo, </a:t>
            </a:r>
            <a:r>
              <a:rPr lang="es-CO" sz="4800" dirty="0" smtClean="0">
                <a:solidFill>
                  <a:schemeClr val="bg1"/>
                </a:solidFill>
                <a:latin typeface="Agency FB" pitchFamily="34" charset="0"/>
              </a:rPr>
              <a:t>…., </a:t>
            </a:r>
            <a:r>
              <a:rPr lang="es-CO" sz="4800" dirty="0">
                <a:solidFill>
                  <a:schemeClr val="bg1"/>
                </a:solidFill>
                <a:latin typeface="Agency FB" pitchFamily="34" charset="0"/>
              </a:rPr>
              <a:t>no dados a </a:t>
            </a:r>
            <a:r>
              <a:rPr lang="es-CO" sz="4800" u="sng" dirty="0">
                <a:solidFill>
                  <a:schemeClr val="bg1"/>
                </a:solidFill>
                <a:latin typeface="Agency FB" pitchFamily="34" charset="0"/>
              </a:rPr>
              <a:t>mucho vino</a:t>
            </a:r>
            <a:r>
              <a:rPr lang="es-CO" sz="4800" dirty="0">
                <a:solidFill>
                  <a:schemeClr val="bg1"/>
                </a:solidFill>
              </a:rPr>
              <a:t>, </a:t>
            </a:r>
            <a:r>
              <a:rPr lang="es-CO" sz="4800" dirty="0" smtClean="0">
                <a:solidFill>
                  <a:schemeClr val="bg1"/>
                </a:solidFill>
              </a:rPr>
              <a:t>…,» </a:t>
            </a:r>
          </a:p>
          <a:p>
            <a:pPr marL="0" indent="0" algn="ctr">
              <a:buNone/>
            </a:pPr>
            <a:endParaRPr lang="es-CO" sz="4800" dirty="0">
              <a:solidFill>
                <a:schemeClr val="bg1"/>
              </a:solidFill>
            </a:endParaRPr>
          </a:p>
          <a:p>
            <a:pPr marL="0" indent="0" algn="ctr">
              <a:buNone/>
            </a:pPr>
            <a:r>
              <a:rPr lang="es-CO" sz="4800" dirty="0" smtClean="0">
                <a:solidFill>
                  <a:schemeClr val="bg1"/>
                </a:solidFill>
              </a:rPr>
              <a:t>(1Timoteo 3:8).</a:t>
            </a:r>
            <a:endParaRPr lang="es-CO" sz="4800"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412776"/>
            <a:ext cx="3020194"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868889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solidFill>
                  <a:srgbClr val="FF0000"/>
                </a:solidFill>
              </a:rPr>
              <a:t>Hablando de este texto el C. B. A. Dice:</a:t>
            </a:r>
            <a:endParaRPr lang="es-CO" dirty="0">
              <a:solidFill>
                <a:srgbClr val="FF0000"/>
              </a:solidFill>
            </a:endParaRPr>
          </a:p>
        </p:txBody>
      </p:sp>
      <p:sp>
        <p:nvSpPr>
          <p:cNvPr id="3" name="2 Marcador de contenido"/>
          <p:cNvSpPr>
            <a:spLocks noGrp="1"/>
          </p:cNvSpPr>
          <p:nvPr>
            <p:ph idx="1"/>
          </p:nvPr>
        </p:nvSpPr>
        <p:spPr>
          <a:xfrm>
            <a:off x="251520" y="1600200"/>
            <a:ext cx="8640960" cy="4925144"/>
          </a:xfrm>
          <a:solidFill>
            <a:schemeClr val="bg1"/>
          </a:solidFill>
        </p:spPr>
        <p:txBody>
          <a:bodyPr>
            <a:normAutofit fontScale="77500" lnSpcReduction="20000"/>
          </a:bodyPr>
          <a:lstStyle/>
          <a:p>
            <a:pPr marL="0" indent="0" algn="ctr">
              <a:buNone/>
            </a:pPr>
            <a:r>
              <a:rPr lang="es-CO" sz="4000" b="1" u="sng" dirty="0" smtClean="0"/>
              <a:t>Gr</a:t>
            </a:r>
            <a:r>
              <a:rPr lang="es-CO" sz="4000" b="1" u="sng" dirty="0"/>
              <a:t>. óinos, “vino”, ya fuera fermentado o sin fermentar.  </a:t>
            </a:r>
            <a:endParaRPr lang="es-CO" sz="4000" b="1" u="sng" dirty="0" smtClean="0"/>
          </a:p>
          <a:p>
            <a:endParaRPr lang="es-CO" dirty="0"/>
          </a:p>
          <a:p>
            <a:r>
              <a:rPr lang="es-CO" sz="3400" dirty="0" smtClean="0"/>
              <a:t>Algunos </a:t>
            </a:r>
            <a:r>
              <a:rPr lang="es-CO" sz="3400" dirty="0"/>
              <a:t>sostienen que Pablo habla de vino sin fermentar -</a:t>
            </a:r>
            <a:r>
              <a:rPr lang="es-CO" sz="3400" b="1" dirty="0">
                <a:latin typeface="Agency FB" pitchFamily="34" charset="0"/>
              </a:rPr>
              <a:t>jugo de uvas</a:t>
            </a:r>
            <a:r>
              <a:rPr lang="es-CO" sz="3400" dirty="0"/>
              <a:t>-, porque si no fuera así estaría contradiciendo su instrucción de no contaminar el </a:t>
            </a:r>
            <a:r>
              <a:rPr lang="es-CO" sz="3400" dirty="0" smtClean="0"/>
              <a:t>cuerpo, ver </a:t>
            </a:r>
            <a:r>
              <a:rPr lang="es-CO" sz="3400" b="1" dirty="0" smtClean="0">
                <a:solidFill>
                  <a:srgbClr val="0070C0"/>
                </a:solidFill>
              </a:rPr>
              <a:t>(1Cor.6:19</a:t>
            </a:r>
            <a:r>
              <a:rPr lang="es-CO" sz="3400" b="1" dirty="0">
                <a:solidFill>
                  <a:srgbClr val="0070C0"/>
                </a:solidFill>
              </a:rPr>
              <a:t>; </a:t>
            </a:r>
            <a:r>
              <a:rPr lang="es-CO" sz="3400" b="1" dirty="0" smtClean="0">
                <a:solidFill>
                  <a:srgbClr val="0070C0"/>
                </a:solidFill>
              </a:rPr>
              <a:t>1Cor.10:31</a:t>
            </a:r>
            <a:r>
              <a:rPr lang="es-CO" sz="3400" b="1" dirty="0">
                <a:solidFill>
                  <a:srgbClr val="0070C0"/>
                </a:solidFill>
              </a:rPr>
              <a:t>)</a:t>
            </a:r>
            <a:r>
              <a:rPr lang="es-CO" sz="3400" dirty="0"/>
              <a:t>, y se opondría a la enseñanza general de la Biblia en cuanto a las bebidas </a:t>
            </a:r>
            <a:r>
              <a:rPr lang="es-CO" sz="3400" dirty="0" smtClean="0"/>
              <a:t>embriagantes, ver </a:t>
            </a:r>
            <a:r>
              <a:rPr lang="es-CO" sz="3400" b="1" dirty="0" smtClean="0">
                <a:solidFill>
                  <a:srgbClr val="0070C0"/>
                </a:solidFill>
              </a:rPr>
              <a:t>(Prov.20:1</a:t>
            </a:r>
            <a:r>
              <a:rPr lang="es-CO" sz="3400" b="1" dirty="0">
                <a:solidFill>
                  <a:srgbClr val="0070C0"/>
                </a:solidFill>
              </a:rPr>
              <a:t>; </a:t>
            </a:r>
            <a:r>
              <a:rPr lang="es-CO" sz="3400" b="1" dirty="0" smtClean="0">
                <a:solidFill>
                  <a:srgbClr val="0070C0"/>
                </a:solidFill>
              </a:rPr>
              <a:t>Prov.23:29-32</a:t>
            </a:r>
            <a:r>
              <a:rPr lang="es-CO" sz="3400" b="1" dirty="0">
                <a:solidFill>
                  <a:srgbClr val="0070C0"/>
                </a:solidFill>
              </a:rPr>
              <a:t>; </a:t>
            </a:r>
            <a:r>
              <a:rPr lang="es-CO" sz="3400" b="1" dirty="0" smtClean="0">
                <a:solidFill>
                  <a:srgbClr val="0070C0"/>
                </a:solidFill>
              </a:rPr>
              <a:t>Juan 2:9</a:t>
            </a:r>
            <a:r>
              <a:rPr lang="es-CO" sz="3400" b="1" dirty="0">
                <a:solidFill>
                  <a:srgbClr val="0070C0"/>
                </a:solidFill>
              </a:rPr>
              <a:t>).  </a:t>
            </a:r>
            <a:endParaRPr lang="es-CO" sz="3400" b="1" dirty="0" smtClean="0">
              <a:solidFill>
                <a:srgbClr val="0070C0"/>
              </a:solidFill>
            </a:endParaRPr>
          </a:p>
          <a:p>
            <a:r>
              <a:rPr lang="es-CO" sz="3400" dirty="0" smtClean="0"/>
              <a:t>Otros </a:t>
            </a:r>
            <a:r>
              <a:rPr lang="es-CO" sz="3400" dirty="0"/>
              <a:t>sostienen que Pablo está permitiendo el uso moderado de vino común, porque si estuviera hablando de jugo de uvas no necesitaría haber advertido a los diáconos contra beber “mucho”, ni prohibirlo totalmente a los obispos (o ancianos). </a:t>
            </a:r>
            <a:r>
              <a:rPr lang="es-CO" sz="3400" dirty="0" smtClean="0"/>
              <a:t> </a:t>
            </a:r>
            <a:endParaRPr lang="es-CO" sz="3400" dirty="0"/>
          </a:p>
        </p:txBody>
      </p:sp>
    </p:spTree>
    <p:extLst>
      <p:ext uri="{BB962C8B-B14F-4D97-AF65-F5344CB8AC3E}">
        <p14:creationId xmlns:p14="http://schemas.microsoft.com/office/powerpoint/2010/main" val="22728198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728192"/>
          </a:xfrm>
        </p:spPr>
        <p:txBody>
          <a:bodyPr>
            <a:normAutofit/>
          </a:bodyPr>
          <a:lstStyle/>
          <a:p>
            <a:pPr marL="0" indent="0" algn="ctr">
              <a:buNone/>
            </a:pPr>
            <a:r>
              <a:rPr lang="es-CO" dirty="0"/>
              <a:t>No hay duda de que el caso es de difícil </a:t>
            </a:r>
            <a:r>
              <a:rPr lang="es-CO" dirty="0" smtClean="0"/>
              <a:t>interpretación como lo dice Pedro en </a:t>
            </a:r>
          </a:p>
          <a:p>
            <a:pPr marL="0" indent="0" algn="ctr">
              <a:buNone/>
            </a:pPr>
            <a:r>
              <a:rPr lang="es-CO" b="1" u="sng" dirty="0" smtClean="0">
                <a:solidFill>
                  <a:srgbClr val="0070C0"/>
                </a:solidFill>
              </a:rPr>
              <a:t>(2Pedro 3:16).</a:t>
            </a:r>
          </a:p>
        </p:txBody>
      </p:sp>
      <p:sp>
        <p:nvSpPr>
          <p:cNvPr id="4" name="3 Rectángulo"/>
          <p:cNvSpPr/>
          <p:nvPr/>
        </p:nvSpPr>
        <p:spPr>
          <a:xfrm>
            <a:off x="179512" y="2564904"/>
            <a:ext cx="4320480" cy="4031873"/>
          </a:xfrm>
          <a:prstGeom prst="rect">
            <a:avLst/>
          </a:prstGeom>
        </p:spPr>
        <p:txBody>
          <a:bodyPr wrap="square">
            <a:spAutoFit/>
          </a:bodyPr>
          <a:lstStyle/>
          <a:p>
            <a:pPr algn="ctr"/>
            <a:r>
              <a:rPr lang="es-CO" sz="2800" dirty="0"/>
              <a:t>«</a:t>
            </a:r>
            <a:r>
              <a:rPr lang="es-CO" sz="3200" dirty="0">
                <a:latin typeface="Agency FB" pitchFamily="34" charset="0"/>
              </a:rPr>
              <a:t>Asimismo en todas sus cartas (Pablo) habla en ellas de esto; en las cuales hay algunas cosas </a:t>
            </a:r>
            <a:r>
              <a:rPr lang="es-CO" sz="3200" b="1" u="sng" dirty="0">
                <a:latin typeface="Agency FB" pitchFamily="34" charset="0"/>
              </a:rPr>
              <a:t>difíciles de entender</a:t>
            </a:r>
            <a:r>
              <a:rPr lang="es-CO" sz="3200" dirty="0">
                <a:latin typeface="Agency FB" pitchFamily="34" charset="0"/>
              </a:rPr>
              <a:t>, que los ignorantes e inestables tuercen--como también tuercen el resto de las Escrituras--para su propia perdición</a:t>
            </a:r>
            <a:r>
              <a:rPr lang="es-CO" sz="2800"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9803" y="2551491"/>
            <a:ext cx="3312368"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28557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blipFill>
            <a:blip r:embed="rId2"/>
            <a:tile tx="0" ty="0" sx="100000" sy="100000" flip="none" algn="tl"/>
          </a:blipFill>
        </p:spPr>
        <p:txBody>
          <a:bodyPr>
            <a:normAutofit fontScale="92500" lnSpcReduction="20000"/>
          </a:bodyPr>
          <a:lstStyle/>
          <a:p>
            <a:pPr marL="0" indent="0" algn="ctr">
              <a:buNone/>
            </a:pPr>
            <a:r>
              <a:rPr lang="es-CO" dirty="0" smtClean="0">
                <a:solidFill>
                  <a:schemeClr val="bg1"/>
                </a:solidFill>
              </a:rPr>
              <a:t>Para entender esta orden un poco extraña para algunos, al leer lo que dijo el mismo Pablo entenderás que no es tan difícil. Recuerda </a:t>
            </a:r>
            <a:r>
              <a:rPr lang="es-CO" dirty="0">
                <a:solidFill>
                  <a:schemeClr val="bg1"/>
                </a:solidFill>
              </a:rPr>
              <a:t>que </a:t>
            </a:r>
            <a:r>
              <a:rPr lang="es-CO" dirty="0" smtClean="0">
                <a:solidFill>
                  <a:schemeClr val="bg1"/>
                </a:solidFill>
              </a:rPr>
              <a:t>«</a:t>
            </a:r>
            <a:r>
              <a:rPr lang="es-CO" dirty="0" smtClean="0">
                <a:solidFill>
                  <a:schemeClr val="bg1"/>
                </a:solidFill>
                <a:latin typeface="Agency FB" pitchFamily="34" charset="0"/>
              </a:rPr>
              <a:t>Toda </a:t>
            </a:r>
            <a:r>
              <a:rPr lang="es-CO" dirty="0">
                <a:solidFill>
                  <a:schemeClr val="bg1"/>
                </a:solidFill>
                <a:latin typeface="Agency FB" pitchFamily="34" charset="0"/>
              </a:rPr>
              <a:t>Escritura [es] inspirada </a:t>
            </a:r>
            <a:r>
              <a:rPr lang="es-CO" b="1" dirty="0" smtClean="0">
                <a:solidFill>
                  <a:schemeClr val="bg1"/>
                </a:solidFill>
                <a:latin typeface="Agency FB" pitchFamily="34" charset="0"/>
              </a:rPr>
              <a:t>DIVINAMENTE</a:t>
            </a:r>
            <a:r>
              <a:rPr lang="es-CO" dirty="0" smtClean="0">
                <a:solidFill>
                  <a:schemeClr val="bg1"/>
                </a:solidFill>
                <a:latin typeface="Agency FB" pitchFamily="34" charset="0"/>
              </a:rPr>
              <a:t> </a:t>
            </a:r>
            <a:r>
              <a:rPr lang="es-CO" dirty="0">
                <a:solidFill>
                  <a:schemeClr val="bg1"/>
                </a:solidFill>
                <a:latin typeface="Agency FB" pitchFamily="34" charset="0"/>
              </a:rPr>
              <a:t>y [es] útil para enseñar, para redargüir, para corregir, para instituir en </a:t>
            </a:r>
            <a:r>
              <a:rPr lang="es-CO" dirty="0" smtClean="0">
                <a:solidFill>
                  <a:schemeClr val="bg1"/>
                </a:solidFill>
                <a:latin typeface="Agency FB" pitchFamily="34" charset="0"/>
              </a:rPr>
              <a:t>justicia</a:t>
            </a:r>
            <a:r>
              <a:rPr lang="es-CO" dirty="0" smtClean="0">
                <a:solidFill>
                  <a:schemeClr val="bg1"/>
                </a:solidFill>
              </a:rPr>
              <a:t>». </a:t>
            </a:r>
            <a:r>
              <a:rPr lang="es-CO" b="1" u="sng" dirty="0">
                <a:solidFill>
                  <a:schemeClr val="bg1"/>
                </a:solidFill>
              </a:rPr>
              <a:t>(</a:t>
            </a:r>
            <a:r>
              <a:rPr lang="es-CO" b="1" u="sng" dirty="0" smtClean="0">
                <a:solidFill>
                  <a:schemeClr val="bg1"/>
                </a:solidFill>
              </a:rPr>
              <a:t>2Tim.3:16)</a:t>
            </a:r>
            <a:r>
              <a:rPr lang="es-CO" b="1" dirty="0" smtClean="0">
                <a:solidFill>
                  <a:schemeClr val="bg1"/>
                </a:solidFill>
              </a:rPr>
              <a:t>. </a:t>
            </a:r>
            <a:r>
              <a:rPr lang="es-CO" dirty="0" smtClean="0">
                <a:solidFill>
                  <a:schemeClr val="bg1"/>
                </a:solidFill>
              </a:rPr>
              <a:t>O sea que, lo que Pablo ordenó era lo correcto. </a:t>
            </a:r>
          </a:p>
          <a:p>
            <a:pPr marL="0" indent="0">
              <a:buNone/>
            </a:pPr>
            <a:endParaRPr lang="es-CO" dirty="0" smtClean="0">
              <a:solidFill>
                <a:schemeClr val="bg1"/>
              </a:solidFill>
            </a:endParaRPr>
          </a:p>
          <a:p>
            <a:pPr marL="0" indent="0" algn="ctr">
              <a:buNone/>
            </a:pPr>
            <a:r>
              <a:rPr lang="es-CO" dirty="0" smtClean="0">
                <a:solidFill>
                  <a:schemeClr val="bg1"/>
                </a:solidFill>
              </a:rPr>
              <a:t>Para tener más luz sobre este tema veamos </a:t>
            </a:r>
            <a:r>
              <a:rPr lang="es-CO" b="1" u="sng" dirty="0" smtClean="0">
                <a:solidFill>
                  <a:schemeClr val="bg1"/>
                </a:solidFill>
              </a:rPr>
              <a:t>(Deut.14:26)</a:t>
            </a:r>
            <a:r>
              <a:rPr lang="es-CO" dirty="0" smtClean="0">
                <a:solidFill>
                  <a:schemeClr val="bg1"/>
                </a:solidFill>
              </a:rPr>
              <a:t>. «</a:t>
            </a:r>
            <a:r>
              <a:rPr lang="es-CO" dirty="0" smtClean="0">
                <a:solidFill>
                  <a:schemeClr val="bg1"/>
                </a:solidFill>
                <a:latin typeface="Agency FB" pitchFamily="34" charset="0"/>
              </a:rPr>
              <a:t>y </a:t>
            </a:r>
            <a:r>
              <a:rPr lang="es-CO" dirty="0">
                <a:solidFill>
                  <a:schemeClr val="bg1"/>
                </a:solidFill>
                <a:latin typeface="Agency FB" pitchFamily="34" charset="0"/>
              </a:rPr>
              <a:t>darás el dinero por todo lo que deseare tu alma, por vacas, o por ovejas, o por </a:t>
            </a:r>
            <a:r>
              <a:rPr lang="es-CO" b="1" u="sng" dirty="0">
                <a:solidFill>
                  <a:schemeClr val="bg1"/>
                </a:solidFill>
                <a:latin typeface="Agency FB" pitchFamily="34" charset="0"/>
              </a:rPr>
              <a:t>vino</a:t>
            </a:r>
            <a:r>
              <a:rPr lang="es-CO" dirty="0">
                <a:solidFill>
                  <a:schemeClr val="bg1"/>
                </a:solidFill>
                <a:latin typeface="Agency FB" pitchFamily="34" charset="0"/>
              </a:rPr>
              <a:t>, o por </a:t>
            </a:r>
            <a:r>
              <a:rPr lang="es-CO" b="1" u="sng" dirty="0">
                <a:solidFill>
                  <a:schemeClr val="bg1"/>
                </a:solidFill>
                <a:latin typeface="Agency FB" pitchFamily="34" charset="0"/>
              </a:rPr>
              <a:t>sidra</a:t>
            </a:r>
            <a:r>
              <a:rPr lang="es-CO" dirty="0">
                <a:solidFill>
                  <a:schemeClr val="bg1"/>
                </a:solidFill>
                <a:latin typeface="Agency FB" pitchFamily="34" charset="0"/>
              </a:rPr>
              <a:t>, o por cualquier cosa que tu alma te demandare; y comerás allí delante del SEÑOR tu Dios, y te alegrarás tú y tu </a:t>
            </a:r>
            <a:r>
              <a:rPr lang="es-CO" dirty="0" smtClean="0">
                <a:solidFill>
                  <a:schemeClr val="bg1"/>
                </a:solidFill>
                <a:latin typeface="Agency FB" pitchFamily="34" charset="0"/>
              </a:rPr>
              <a:t>casa</a:t>
            </a:r>
            <a:r>
              <a:rPr lang="es-CO" dirty="0" smtClean="0">
                <a:solidFill>
                  <a:schemeClr val="bg1"/>
                </a:solidFill>
              </a:rPr>
              <a:t>». Lea además los </a:t>
            </a:r>
            <a:r>
              <a:rPr lang="es-CO" b="1" u="sng" dirty="0" smtClean="0">
                <a:solidFill>
                  <a:schemeClr val="bg1"/>
                </a:solidFill>
              </a:rPr>
              <a:t>versos 22-25.</a:t>
            </a:r>
            <a:endParaRPr lang="es-CO" b="1" u="sng" dirty="0">
              <a:solidFill>
                <a:schemeClr val="bg1"/>
              </a:solidFill>
            </a:endParaRPr>
          </a:p>
        </p:txBody>
      </p:sp>
    </p:spTree>
    <p:extLst>
      <p:ext uri="{BB962C8B-B14F-4D97-AF65-F5344CB8AC3E}">
        <p14:creationId xmlns:p14="http://schemas.microsoft.com/office/powerpoint/2010/main" val="13763578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20000"/>
              <a:lumOff val="80000"/>
            </a:schemeClr>
          </a:solidFill>
        </p:spPr>
        <p:txBody>
          <a:bodyPr>
            <a:normAutofit/>
          </a:bodyPr>
          <a:lstStyle/>
          <a:p>
            <a:pPr marL="0" indent="0" algn="ctr">
              <a:buNone/>
            </a:pPr>
            <a:r>
              <a:rPr lang="es-CO" dirty="0" smtClean="0"/>
              <a:t>Hablando de este texto, el Comentario </a:t>
            </a:r>
            <a:r>
              <a:rPr lang="es-CO" dirty="0"/>
              <a:t>Bíblico </a:t>
            </a:r>
            <a:r>
              <a:rPr lang="es-CO" dirty="0" smtClean="0"/>
              <a:t>Adventista dice:     </a:t>
            </a:r>
          </a:p>
          <a:p>
            <a:pPr marL="0" indent="0">
              <a:buNone/>
            </a:pPr>
            <a:endParaRPr lang="es-CO" dirty="0" smtClean="0"/>
          </a:p>
          <a:p>
            <a:pPr marL="0" indent="0" algn="ctr">
              <a:buNone/>
            </a:pPr>
            <a:r>
              <a:rPr lang="es-CO" dirty="0" smtClean="0">
                <a:solidFill>
                  <a:srgbClr val="FF0000"/>
                </a:solidFill>
              </a:rPr>
              <a:t>La </a:t>
            </a:r>
            <a:r>
              <a:rPr lang="es-CO" dirty="0">
                <a:solidFill>
                  <a:srgbClr val="FF0000"/>
                </a:solidFill>
              </a:rPr>
              <a:t>necesidad de surtir con los artículos necesarios para la fiesta a los adoradores que venían de lejos, llevó finalmente a la instalación de un mercado en el área del templo en Jerusalén.  </a:t>
            </a:r>
            <a:r>
              <a:rPr lang="es-CO" dirty="0">
                <a:solidFill>
                  <a:srgbClr val="FF0000"/>
                </a:solidFill>
                <a:latin typeface="Agency FB" pitchFamily="34" charset="0"/>
              </a:rPr>
              <a:t>Los sacerdotes de mentalidad mundana pronto corrompieron esta situación y la convirtieron en una fuente de ganancia </a:t>
            </a:r>
            <a:r>
              <a:rPr lang="es-CO" dirty="0" smtClean="0">
                <a:solidFill>
                  <a:srgbClr val="FF0000"/>
                </a:solidFill>
                <a:latin typeface="Agency FB" pitchFamily="34" charset="0"/>
              </a:rPr>
              <a:t>personal</a:t>
            </a:r>
            <a:r>
              <a:rPr lang="es-CO" dirty="0" smtClean="0">
                <a:latin typeface="Agency FB" pitchFamily="34" charset="0"/>
              </a:rPr>
              <a:t>, lea </a:t>
            </a:r>
            <a:r>
              <a:rPr lang="es-CO" b="1" u="sng" dirty="0" smtClean="0">
                <a:solidFill>
                  <a:srgbClr val="0070C0"/>
                </a:solidFill>
              </a:rPr>
              <a:t>(</a:t>
            </a:r>
            <a:r>
              <a:rPr lang="es-CO" b="1" u="sng" dirty="0" err="1" smtClean="0">
                <a:solidFill>
                  <a:srgbClr val="0070C0"/>
                </a:solidFill>
              </a:rPr>
              <a:t>Jer</a:t>
            </a:r>
            <a:r>
              <a:rPr lang="es-CO" b="1" u="sng" dirty="0" smtClean="0">
                <a:solidFill>
                  <a:srgbClr val="0070C0"/>
                </a:solidFill>
              </a:rPr>
              <a:t> </a:t>
            </a:r>
            <a:r>
              <a:rPr lang="es-CO" b="1" u="sng" dirty="0">
                <a:solidFill>
                  <a:srgbClr val="0070C0"/>
                </a:solidFill>
              </a:rPr>
              <a:t>6:13; </a:t>
            </a:r>
            <a:r>
              <a:rPr lang="es-CO" b="1" u="sng" dirty="0" err="1">
                <a:solidFill>
                  <a:srgbClr val="0070C0"/>
                </a:solidFill>
              </a:rPr>
              <a:t>Jer</a:t>
            </a:r>
            <a:r>
              <a:rPr lang="es-CO" b="1" u="sng" dirty="0">
                <a:solidFill>
                  <a:srgbClr val="0070C0"/>
                </a:solidFill>
              </a:rPr>
              <a:t> 23:11). </a:t>
            </a:r>
            <a:r>
              <a:rPr lang="es-CO" dirty="0" smtClean="0"/>
              <a:t> </a:t>
            </a:r>
            <a:endParaRPr lang="es-CO" dirty="0"/>
          </a:p>
        </p:txBody>
      </p:sp>
    </p:spTree>
    <p:extLst>
      <p:ext uri="{BB962C8B-B14F-4D97-AF65-F5344CB8AC3E}">
        <p14:creationId xmlns:p14="http://schemas.microsoft.com/office/powerpoint/2010/main" val="4849241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b="1" i="1" dirty="0" smtClean="0">
                <a:latin typeface="Agency FB" pitchFamily="34" charset="0"/>
              </a:rPr>
              <a:t>¿Qué clase de vino era este, sin fermentar o fermentado?</a:t>
            </a:r>
            <a:endParaRPr lang="es-CO" b="1" i="1" dirty="0">
              <a:latin typeface="Agency FB" pitchFamily="34" charset="0"/>
            </a:endParaRPr>
          </a:p>
        </p:txBody>
      </p:sp>
      <p:sp>
        <p:nvSpPr>
          <p:cNvPr id="3" name="2 Marcador de contenido"/>
          <p:cNvSpPr>
            <a:spLocks noGrp="1"/>
          </p:cNvSpPr>
          <p:nvPr>
            <p:ph idx="1"/>
          </p:nvPr>
        </p:nvSpPr>
        <p:spPr>
          <a:xfrm>
            <a:off x="323528" y="1772816"/>
            <a:ext cx="8229600" cy="4709120"/>
          </a:xfrm>
          <a:solidFill>
            <a:schemeClr val="accent6">
              <a:lumMod val="40000"/>
              <a:lumOff val="60000"/>
            </a:schemeClr>
          </a:solidFill>
        </p:spPr>
        <p:txBody>
          <a:bodyPr>
            <a:normAutofit fontScale="92500" lnSpcReduction="10000"/>
          </a:bodyPr>
          <a:lstStyle/>
          <a:p>
            <a:pPr marL="0" indent="0" algn="ctr">
              <a:buNone/>
            </a:pPr>
            <a:r>
              <a:rPr lang="es-CO" dirty="0"/>
              <a:t>Tanto el "vino" como la "sidra" de este pasaje eran bebidas fermentadas. </a:t>
            </a:r>
            <a:endParaRPr lang="es-CO" dirty="0" smtClean="0"/>
          </a:p>
          <a:p>
            <a:pPr marL="0" indent="0" algn="ctr">
              <a:buNone/>
            </a:pPr>
            <a:endParaRPr lang="es-CO" dirty="0" smtClean="0"/>
          </a:p>
          <a:p>
            <a:pPr marL="0" indent="0" algn="ctr">
              <a:buNone/>
            </a:pPr>
            <a:r>
              <a:rPr lang="es-CO" sz="3900" b="1" u="sng" dirty="0" smtClean="0"/>
              <a:t>Miremos un ejemplo: </a:t>
            </a:r>
          </a:p>
          <a:p>
            <a:pPr marL="0" indent="0" algn="ctr">
              <a:buNone/>
            </a:pPr>
            <a:r>
              <a:rPr lang="es-CO" dirty="0" smtClean="0"/>
              <a:t>En </a:t>
            </a:r>
            <a:r>
              <a:rPr lang="es-CO" dirty="0"/>
              <a:t>tiempos pasados, Dios muchas veces pasó por </a:t>
            </a:r>
            <a:r>
              <a:rPr lang="es-CO" b="1" u="sng" dirty="0"/>
              <a:t>alto</a:t>
            </a:r>
            <a:r>
              <a:rPr lang="es-CO" dirty="0"/>
              <a:t> la crasa ignorancia </a:t>
            </a:r>
            <a:r>
              <a:rPr lang="es-CO" dirty="0" smtClean="0"/>
              <a:t>(o sea, error</a:t>
            </a:r>
            <a:r>
              <a:rPr lang="es-CO" dirty="0"/>
              <a:t>, </a:t>
            </a:r>
            <a:r>
              <a:rPr lang="es-CO" dirty="0" smtClean="0"/>
              <a:t>indisculpable).que </a:t>
            </a:r>
            <a:r>
              <a:rPr lang="es-CO" dirty="0"/>
              <a:t>motivaba prácticas que </a:t>
            </a:r>
            <a:r>
              <a:rPr lang="es-CO" dirty="0" smtClean="0"/>
              <a:t>Él </a:t>
            </a:r>
            <a:r>
              <a:rPr lang="es-CO" dirty="0"/>
              <a:t>no podía aprobar.  Pero finalmente llega el tiempo cuando, en todas las cosas, Dios "</a:t>
            </a:r>
            <a:r>
              <a:rPr lang="es-CO" dirty="0">
                <a:latin typeface="Agency FB" pitchFamily="34" charset="0"/>
              </a:rPr>
              <a:t>manda a todos los hombres en todo lugar, que se arrepientan</a:t>
            </a:r>
            <a:r>
              <a:rPr lang="es-CO" dirty="0"/>
              <a:t>" </a:t>
            </a:r>
            <a:r>
              <a:rPr lang="es-CO" b="1" dirty="0" smtClean="0">
                <a:solidFill>
                  <a:srgbClr val="0070C0"/>
                </a:solidFill>
              </a:rPr>
              <a:t>(Hech.17:30</a:t>
            </a:r>
            <a:r>
              <a:rPr lang="es-CO" b="1" dirty="0">
                <a:solidFill>
                  <a:srgbClr val="0070C0"/>
                </a:solidFill>
              </a:rPr>
              <a:t>). </a:t>
            </a:r>
            <a:endParaRPr lang="es-CO" b="1" dirty="0" smtClean="0">
              <a:solidFill>
                <a:srgbClr val="0070C0"/>
              </a:solidFill>
            </a:endParaRPr>
          </a:p>
        </p:txBody>
      </p:sp>
    </p:spTree>
    <p:extLst>
      <p:ext uri="{BB962C8B-B14F-4D97-AF65-F5344CB8AC3E}">
        <p14:creationId xmlns:p14="http://schemas.microsoft.com/office/powerpoint/2010/main" val="6887755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02800765"/>
              </p:ext>
            </p:extLst>
          </p:nvPr>
        </p:nvGraphicFramePr>
        <p:xfrm>
          <a:off x="457200" y="332656"/>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537685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normAutofit lnSpcReduction="10000"/>
          </a:bodyPr>
          <a:lstStyle/>
          <a:p>
            <a:pPr marL="0" indent="0" algn="ctr">
              <a:buNone/>
            </a:pPr>
            <a:r>
              <a:rPr lang="es-CO" sz="4400" b="1" u="sng" dirty="0" smtClean="0"/>
              <a:t>Segundo ejemplo: </a:t>
            </a:r>
          </a:p>
          <a:p>
            <a:pPr marL="0" indent="0" algn="ctr">
              <a:buNone/>
            </a:pPr>
            <a:r>
              <a:rPr lang="es-CO" dirty="0" smtClean="0"/>
              <a:t>En </a:t>
            </a:r>
            <a:r>
              <a:rPr lang="es-CO" dirty="0"/>
              <a:t>tiempos antiguos, Dios toleró que los israelitas tuviesen esclavos, pero protegió a los esclavos de </a:t>
            </a:r>
            <a:r>
              <a:rPr lang="es-CO" dirty="0" smtClean="0"/>
              <a:t>injusticias, </a:t>
            </a:r>
          </a:p>
          <a:p>
            <a:pPr marL="0" indent="0" algn="ctr">
              <a:buNone/>
            </a:pPr>
            <a:r>
              <a:rPr lang="es-CO" dirty="0" smtClean="0"/>
              <a:t>lea </a:t>
            </a:r>
            <a:r>
              <a:rPr lang="es-CO" b="1" u="sng" dirty="0">
                <a:solidFill>
                  <a:srgbClr val="0070C0"/>
                </a:solidFill>
              </a:rPr>
              <a:t>(Exo </a:t>
            </a:r>
            <a:r>
              <a:rPr lang="es-CO" b="1" u="sng" dirty="0" smtClean="0">
                <a:solidFill>
                  <a:srgbClr val="0070C0"/>
                </a:solidFill>
              </a:rPr>
              <a:t>21:16, 20</a:t>
            </a:r>
            <a:r>
              <a:rPr lang="es-CO" b="1" u="sng" dirty="0">
                <a:solidFill>
                  <a:srgbClr val="0070C0"/>
                </a:solidFill>
              </a:rPr>
              <a:t>).  </a:t>
            </a:r>
            <a:endParaRPr lang="es-CO" b="1" u="sng" dirty="0" smtClean="0">
              <a:solidFill>
                <a:srgbClr val="0070C0"/>
              </a:solidFill>
            </a:endParaRPr>
          </a:p>
          <a:p>
            <a:pPr marL="0" indent="0">
              <a:buNone/>
            </a:pPr>
            <a:endParaRPr lang="es-CO" dirty="0" smtClean="0"/>
          </a:p>
          <a:p>
            <a:pPr marL="0" indent="0" algn="ctr">
              <a:buNone/>
            </a:pPr>
            <a:r>
              <a:rPr lang="es-CO" dirty="0" smtClean="0"/>
              <a:t>Tampoco </a:t>
            </a:r>
            <a:r>
              <a:rPr lang="es-CO" dirty="0"/>
              <a:t>en la iglesia cristiana la esclavitud fue abolida inmediatamente, sino que se instruyó a los amos para que trataran bondadosamente a sus </a:t>
            </a:r>
            <a:r>
              <a:rPr lang="es-CO" dirty="0" smtClean="0"/>
              <a:t>esclavos, </a:t>
            </a:r>
          </a:p>
          <a:p>
            <a:pPr marL="0" indent="0" algn="ctr">
              <a:buNone/>
            </a:pPr>
            <a:r>
              <a:rPr lang="es-CO" dirty="0" smtClean="0"/>
              <a:t>lea </a:t>
            </a:r>
            <a:r>
              <a:rPr lang="es-CO" b="1" u="sng" dirty="0">
                <a:solidFill>
                  <a:srgbClr val="0070C0"/>
                </a:solidFill>
              </a:rPr>
              <a:t>(</a:t>
            </a:r>
            <a:r>
              <a:rPr lang="es-CO" b="1" u="sng" dirty="0" smtClean="0">
                <a:solidFill>
                  <a:srgbClr val="0070C0"/>
                </a:solidFill>
              </a:rPr>
              <a:t>Efe. </a:t>
            </a:r>
            <a:r>
              <a:rPr lang="es-CO" b="1" u="sng" dirty="0">
                <a:solidFill>
                  <a:srgbClr val="0070C0"/>
                </a:solidFill>
              </a:rPr>
              <a:t>6:9; </a:t>
            </a:r>
            <a:r>
              <a:rPr lang="es-CO" b="1" u="sng" dirty="0" smtClean="0">
                <a:solidFill>
                  <a:srgbClr val="0070C0"/>
                </a:solidFill>
              </a:rPr>
              <a:t>Col. </a:t>
            </a:r>
            <a:r>
              <a:rPr lang="es-CO" b="1" u="sng" dirty="0">
                <a:solidFill>
                  <a:srgbClr val="0070C0"/>
                </a:solidFill>
              </a:rPr>
              <a:t>4:1). </a:t>
            </a:r>
          </a:p>
        </p:txBody>
      </p:sp>
    </p:spTree>
    <p:extLst>
      <p:ext uri="{BB962C8B-B14F-4D97-AF65-F5344CB8AC3E}">
        <p14:creationId xmlns:p14="http://schemas.microsoft.com/office/powerpoint/2010/main" val="70333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lgn="ctr">
              <a:buNone/>
            </a:pPr>
            <a:r>
              <a:rPr lang="es-CO" sz="4300" b="1" u="sng" dirty="0" smtClean="0"/>
              <a:t>Tercer ejemplo:</a:t>
            </a:r>
          </a:p>
          <a:p>
            <a:pPr marL="0" indent="0" algn="ctr">
              <a:buNone/>
            </a:pPr>
            <a:r>
              <a:rPr lang="es-CO" dirty="0" smtClean="0"/>
              <a:t>Del </a:t>
            </a:r>
            <a:r>
              <a:rPr lang="es-CO" dirty="0"/>
              <a:t>mismo modo, Dios nunca ha aprobado la práctica del divorcio o de la poligamia</a:t>
            </a:r>
            <a:r>
              <a:rPr lang="es-CO" dirty="0" smtClean="0"/>
              <a:t>.  </a:t>
            </a:r>
            <a:r>
              <a:rPr lang="es-CO" dirty="0"/>
              <a:t>"</a:t>
            </a:r>
            <a:r>
              <a:rPr lang="es-CO" dirty="0">
                <a:latin typeface="Agency FB" pitchFamily="34" charset="0"/>
              </a:rPr>
              <a:t>Al principio no fue así</a:t>
            </a:r>
            <a:r>
              <a:rPr lang="es-CO" dirty="0"/>
              <a:t>" </a:t>
            </a:r>
            <a:r>
              <a:rPr lang="es-CO" dirty="0" smtClean="0"/>
              <a:t>dijo Jesús en </a:t>
            </a:r>
            <a:r>
              <a:rPr lang="es-CO" b="1" u="sng" dirty="0" smtClean="0">
                <a:solidFill>
                  <a:srgbClr val="0070C0"/>
                </a:solidFill>
              </a:rPr>
              <a:t>(Mat </a:t>
            </a:r>
            <a:r>
              <a:rPr lang="es-CO" b="1" u="sng" dirty="0">
                <a:solidFill>
                  <a:srgbClr val="0070C0"/>
                </a:solidFill>
              </a:rPr>
              <a:t>19:8)</a:t>
            </a:r>
            <a:r>
              <a:rPr lang="es-CO" b="1" dirty="0">
                <a:solidFill>
                  <a:srgbClr val="0070C0"/>
                </a:solidFill>
              </a:rPr>
              <a:t>. </a:t>
            </a:r>
            <a:r>
              <a:rPr lang="es-CO" dirty="0" smtClean="0"/>
              <a:t>Lea el texto completo en </a:t>
            </a:r>
            <a:r>
              <a:rPr lang="es-CO" dirty="0" smtClean="0">
                <a:solidFill>
                  <a:srgbClr val="0070C0"/>
                </a:solidFill>
              </a:rPr>
              <a:t>Mat.19:3-9</a:t>
            </a:r>
            <a:r>
              <a:rPr lang="es-CO" dirty="0" smtClean="0"/>
              <a:t>.</a:t>
            </a:r>
          </a:p>
          <a:p>
            <a:pPr marL="0" indent="0" algn="ctr">
              <a:buNone/>
            </a:pPr>
            <a:r>
              <a:rPr lang="es-CO" dirty="0" smtClean="0"/>
              <a:t> </a:t>
            </a:r>
            <a:r>
              <a:rPr lang="es-CO" dirty="0"/>
              <a:t>Pero, por un tiempo, Dios toleró esto, y dio las instrucciones necesarias para salvaguardar los derechos de la mujer, para mitigar el sufrimiento resultante de estas prácticas y para proteger la relación matrimonial de abusos </a:t>
            </a:r>
            <a:r>
              <a:rPr lang="es-CO" dirty="0" smtClean="0"/>
              <a:t>mayores, Lea </a:t>
            </a:r>
            <a:r>
              <a:rPr lang="es-CO" b="1" dirty="0" smtClean="0">
                <a:solidFill>
                  <a:srgbClr val="0070C0"/>
                </a:solidFill>
              </a:rPr>
              <a:t>(Exo </a:t>
            </a:r>
            <a:r>
              <a:rPr lang="es-CO" b="1" dirty="0">
                <a:solidFill>
                  <a:srgbClr val="0070C0"/>
                </a:solidFill>
              </a:rPr>
              <a:t>21:7-11; Deu 21:10-17)</a:t>
            </a:r>
            <a:r>
              <a:rPr lang="es-CO" dirty="0"/>
              <a:t>.  </a:t>
            </a:r>
            <a:endParaRPr lang="es-CO" dirty="0" smtClean="0"/>
          </a:p>
          <a:p>
            <a:pPr marL="0" indent="0" algn="ctr">
              <a:buNone/>
            </a:pPr>
            <a:endParaRPr lang="es-CO" dirty="0" smtClean="0"/>
          </a:p>
          <a:p>
            <a:pPr marL="0" indent="0" algn="ctr">
              <a:buNone/>
            </a:pPr>
            <a:r>
              <a:rPr lang="es-CO" dirty="0" smtClean="0"/>
              <a:t>Por </a:t>
            </a:r>
            <a:r>
              <a:rPr lang="es-CO" dirty="0"/>
              <a:t>ejemplo, si bien es cierto que Dios no le prohibió a Abrahán que tomase a Agar por segunda esposa, tampoco lo protegió de los males que resultaron de tal acción. </a:t>
            </a:r>
            <a:r>
              <a:rPr lang="es-CO" dirty="0" smtClean="0"/>
              <a:t>Lea </a:t>
            </a:r>
            <a:r>
              <a:rPr lang="es-CO" b="1" u="sng" dirty="0" smtClean="0">
                <a:solidFill>
                  <a:srgbClr val="0070C0"/>
                </a:solidFill>
              </a:rPr>
              <a:t>(Gén.16:1-6; 21:9,10,14)</a:t>
            </a:r>
            <a:r>
              <a:rPr lang="es-CO" dirty="0" smtClean="0"/>
              <a:t>.</a:t>
            </a:r>
            <a:endParaRPr lang="es-CO" dirty="0"/>
          </a:p>
        </p:txBody>
      </p:sp>
    </p:spTree>
    <p:extLst>
      <p:ext uri="{BB962C8B-B14F-4D97-AF65-F5344CB8AC3E}">
        <p14:creationId xmlns:p14="http://schemas.microsoft.com/office/powerpoint/2010/main" val="14022688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80">
                                          <p:stCondLst>
                                            <p:cond delay="0"/>
                                          </p:stCondLst>
                                        </p:cTn>
                                        <p:tgtEl>
                                          <p:spTgt spid="3">
                                            <p:txEl>
                                              <p:pRg st="4" end="4"/>
                                            </p:txEl>
                                          </p:spTgt>
                                        </p:tgtEl>
                                      </p:cBhvr>
                                    </p:animEffect>
                                    <p:anim calcmode="lin" valueType="num">
                                      <p:cBhvr>
                                        <p:cTn id="2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4" end="4"/>
                                            </p:txEl>
                                          </p:spTgt>
                                        </p:tgtEl>
                                      </p:cBhvr>
                                      <p:to x="100000" y="60000"/>
                                    </p:animScale>
                                    <p:animScale>
                                      <p:cBhvr>
                                        <p:cTn id="28" dur="166" decel="50000">
                                          <p:stCondLst>
                                            <p:cond delay="676"/>
                                          </p:stCondLst>
                                        </p:cTn>
                                        <p:tgtEl>
                                          <p:spTgt spid="3">
                                            <p:txEl>
                                              <p:pRg st="4" end="4"/>
                                            </p:txEl>
                                          </p:spTgt>
                                        </p:tgtEl>
                                      </p:cBhvr>
                                      <p:to x="100000" y="100000"/>
                                    </p:animScale>
                                    <p:animScale>
                                      <p:cBhvr>
                                        <p:cTn id="29" dur="26">
                                          <p:stCondLst>
                                            <p:cond delay="1312"/>
                                          </p:stCondLst>
                                        </p:cTn>
                                        <p:tgtEl>
                                          <p:spTgt spid="3">
                                            <p:txEl>
                                              <p:pRg st="4" end="4"/>
                                            </p:txEl>
                                          </p:spTgt>
                                        </p:tgtEl>
                                      </p:cBhvr>
                                      <p:to x="100000" y="80000"/>
                                    </p:animScale>
                                    <p:animScale>
                                      <p:cBhvr>
                                        <p:cTn id="30" dur="166" decel="50000">
                                          <p:stCondLst>
                                            <p:cond delay="1338"/>
                                          </p:stCondLst>
                                        </p:cTn>
                                        <p:tgtEl>
                                          <p:spTgt spid="3">
                                            <p:txEl>
                                              <p:pRg st="4" end="4"/>
                                            </p:txEl>
                                          </p:spTgt>
                                        </p:tgtEl>
                                      </p:cBhvr>
                                      <p:to x="100000" y="100000"/>
                                    </p:animScale>
                                    <p:animScale>
                                      <p:cBhvr>
                                        <p:cTn id="31" dur="26">
                                          <p:stCondLst>
                                            <p:cond delay="1642"/>
                                          </p:stCondLst>
                                        </p:cTn>
                                        <p:tgtEl>
                                          <p:spTgt spid="3">
                                            <p:txEl>
                                              <p:pRg st="4" end="4"/>
                                            </p:txEl>
                                          </p:spTgt>
                                        </p:tgtEl>
                                      </p:cBhvr>
                                      <p:to x="100000" y="90000"/>
                                    </p:animScale>
                                    <p:animScale>
                                      <p:cBhvr>
                                        <p:cTn id="32" dur="166" decel="50000">
                                          <p:stCondLst>
                                            <p:cond delay="1668"/>
                                          </p:stCondLst>
                                        </p:cTn>
                                        <p:tgtEl>
                                          <p:spTgt spid="3">
                                            <p:txEl>
                                              <p:pRg st="4" end="4"/>
                                            </p:txEl>
                                          </p:spTgt>
                                        </p:tgtEl>
                                      </p:cBhvr>
                                      <p:to x="100000" y="100000"/>
                                    </p:animScale>
                                    <p:animScale>
                                      <p:cBhvr>
                                        <p:cTn id="33" dur="26">
                                          <p:stCondLst>
                                            <p:cond delay="1808"/>
                                          </p:stCondLst>
                                        </p:cTn>
                                        <p:tgtEl>
                                          <p:spTgt spid="3">
                                            <p:txEl>
                                              <p:pRg st="4" end="4"/>
                                            </p:txEl>
                                          </p:spTgt>
                                        </p:tgtEl>
                                      </p:cBhvr>
                                      <p:to x="100000" y="95000"/>
                                    </p:animScale>
                                    <p:animScale>
                                      <p:cBhvr>
                                        <p:cTn id="3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85000" lnSpcReduction="10000"/>
          </a:bodyPr>
          <a:lstStyle/>
          <a:p>
            <a:pPr marL="0" indent="0" algn="ctr">
              <a:buNone/>
            </a:pPr>
            <a:r>
              <a:rPr lang="es-CO" sz="3600" b="1" u="sng" dirty="0" smtClean="0"/>
              <a:t>En cuanto a este punto, Dios </a:t>
            </a:r>
            <a:r>
              <a:rPr lang="es-CO" sz="3600" b="1" u="sng" dirty="0"/>
              <a:t>le dio a Moisés leyes que tenían </a:t>
            </a:r>
            <a:r>
              <a:rPr lang="es-CO" sz="3600" b="1" u="sng" dirty="0" smtClean="0"/>
              <a:t>tres propósitos:</a:t>
            </a:r>
          </a:p>
          <a:p>
            <a:pPr marL="0" indent="0">
              <a:buNone/>
            </a:pPr>
            <a:r>
              <a:rPr lang="es-CO" sz="3600" b="1" dirty="0" smtClean="0">
                <a:solidFill>
                  <a:srgbClr val="FF0000"/>
                </a:solidFill>
              </a:rPr>
              <a:t>1</a:t>
            </a:r>
            <a:r>
              <a:rPr lang="es-CO" dirty="0" smtClean="0"/>
              <a:t>). </a:t>
            </a:r>
            <a:r>
              <a:rPr lang="es-CO" dirty="0"/>
              <a:t>N</a:t>
            </a:r>
            <a:r>
              <a:rPr lang="es-CO" dirty="0" smtClean="0"/>
              <a:t>o </a:t>
            </a:r>
            <a:r>
              <a:rPr lang="es-CO" dirty="0"/>
              <a:t>de abolir directamente la poligamia, sino de desaprobarla </a:t>
            </a:r>
            <a:r>
              <a:rPr lang="es-CO" dirty="0" smtClean="0"/>
              <a:t>en </a:t>
            </a:r>
            <a:r>
              <a:rPr lang="es-CO" b="1" dirty="0" smtClean="0">
                <a:solidFill>
                  <a:srgbClr val="0070C0"/>
                </a:solidFill>
              </a:rPr>
              <a:t>(Lev </a:t>
            </a:r>
            <a:r>
              <a:rPr lang="es-CO" b="1" dirty="0">
                <a:solidFill>
                  <a:srgbClr val="0070C0"/>
                </a:solidFill>
              </a:rPr>
              <a:t>18:18; Deu 17:17</a:t>
            </a:r>
            <a:r>
              <a:rPr lang="es-CO" b="1" dirty="0" smtClean="0">
                <a:solidFill>
                  <a:srgbClr val="0070C0"/>
                </a:solidFill>
              </a:rPr>
              <a:t>). </a:t>
            </a:r>
          </a:p>
          <a:p>
            <a:pPr marL="0" indent="0">
              <a:buNone/>
            </a:pPr>
            <a:r>
              <a:rPr lang="es-CO" sz="3600" b="1" dirty="0" smtClean="0">
                <a:solidFill>
                  <a:srgbClr val="FF0000"/>
                </a:solidFill>
              </a:rPr>
              <a:t>2</a:t>
            </a:r>
            <a:r>
              <a:rPr lang="es-CO" dirty="0" smtClean="0"/>
              <a:t>). De </a:t>
            </a:r>
            <a:r>
              <a:rPr lang="es-CO" dirty="0"/>
              <a:t>restringir el divorcio </a:t>
            </a:r>
            <a:r>
              <a:rPr lang="es-CO" dirty="0" smtClean="0"/>
              <a:t> en </a:t>
            </a:r>
            <a:r>
              <a:rPr lang="es-CO" b="1" dirty="0" smtClean="0">
                <a:solidFill>
                  <a:srgbClr val="0070C0"/>
                </a:solidFill>
              </a:rPr>
              <a:t>(Deu </a:t>
            </a:r>
            <a:r>
              <a:rPr lang="es-CO" b="1" dirty="0">
                <a:solidFill>
                  <a:srgbClr val="0070C0"/>
                </a:solidFill>
              </a:rPr>
              <a:t>22:19, </a:t>
            </a:r>
            <a:r>
              <a:rPr lang="es-CO" b="1" dirty="0" smtClean="0">
                <a:solidFill>
                  <a:srgbClr val="0070C0"/>
                </a:solidFill>
              </a:rPr>
              <a:t>29</a:t>
            </a:r>
            <a:r>
              <a:rPr lang="es-CO" b="1" dirty="0">
                <a:solidFill>
                  <a:srgbClr val="0070C0"/>
                </a:solidFill>
              </a:rPr>
              <a:t>; Deu 24:1</a:t>
            </a:r>
            <a:r>
              <a:rPr lang="es-CO" b="1" dirty="0" smtClean="0">
                <a:solidFill>
                  <a:srgbClr val="0070C0"/>
                </a:solidFill>
              </a:rPr>
              <a:t>),</a:t>
            </a:r>
          </a:p>
          <a:p>
            <a:pPr marL="0" indent="0">
              <a:buNone/>
            </a:pPr>
            <a:r>
              <a:rPr lang="es-CO" sz="3600" b="1" dirty="0" smtClean="0">
                <a:solidFill>
                  <a:srgbClr val="FF0000"/>
                </a:solidFill>
              </a:rPr>
              <a:t>3</a:t>
            </a:r>
            <a:r>
              <a:rPr lang="es-CO" dirty="0" smtClean="0"/>
              <a:t>). </a:t>
            </a:r>
            <a:r>
              <a:rPr lang="es-CO" dirty="0"/>
              <a:t>Y</a:t>
            </a:r>
            <a:r>
              <a:rPr lang="es-CO" dirty="0" smtClean="0"/>
              <a:t> </a:t>
            </a:r>
            <a:r>
              <a:rPr lang="es-CO" dirty="0"/>
              <a:t>de elevar la norma de la vida matrimonial </a:t>
            </a:r>
            <a:r>
              <a:rPr lang="es-CO" dirty="0" smtClean="0"/>
              <a:t> en </a:t>
            </a:r>
            <a:r>
              <a:rPr lang="es-CO" b="1" dirty="0" smtClean="0">
                <a:solidFill>
                  <a:srgbClr val="0070C0"/>
                </a:solidFill>
              </a:rPr>
              <a:t>(Exo </a:t>
            </a:r>
            <a:r>
              <a:rPr lang="es-CO" b="1" dirty="0">
                <a:solidFill>
                  <a:srgbClr val="0070C0"/>
                </a:solidFill>
              </a:rPr>
              <a:t>20:14, Exo 20:17; Lev 20:10; Deu 22:22).  </a:t>
            </a:r>
            <a:endParaRPr lang="es-CO" b="1" dirty="0" smtClean="0">
              <a:solidFill>
                <a:srgbClr val="0070C0"/>
              </a:solidFill>
            </a:endParaRPr>
          </a:p>
          <a:p>
            <a:pPr marL="0" indent="0">
              <a:buNone/>
            </a:pPr>
            <a:endParaRPr lang="es-CO" dirty="0" smtClean="0"/>
          </a:p>
          <a:p>
            <a:pPr marL="0" indent="0">
              <a:buNone/>
            </a:pPr>
            <a:r>
              <a:rPr lang="es-CO" dirty="0" smtClean="0"/>
              <a:t>En el NT Cristo </a:t>
            </a:r>
            <a:r>
              <a:rPr lang="es-CO" dirty="0"/>
              <a:t>puso en claro que las disposiciones del AT en cuanto a la pluralidad de esposas y al divorcio no eran ideales, sino una solución temporaria, tolerada por Dios "</a:t>
            </a:r>
            <a:r>
              <a:rPr lang="es-CO" b="1" dirty="0">
                <a:latin typeface="Agency FB" pitchFamily="34" charset="0"/>
              </a:rPr>
              <a:t>por la dureza</a:t>
            </a:r>
            <a:r>
              <a:rPr lang="es-CO" dirty="0"/>
              <a:t>" del "</a:t>
            </a:r>
            <a:r>
              <a:rPr lang="es-CO" b="1" dirty="0">
                <a:latin typeface="Agency FB" pitchFamily="34" charset="0"/>
              </a:rPr>
              <a:t>corazón</a:t>
            </a:r>
            <a:r>
              <a:rPr lang="es-CO" dirty="0"/>
              <a:t>" de ellos </a:t>
            </a:r>
            <a:r>
              <a:rPr lang="es-CO" b="1" dirty="0">
                <a:solidFill>
                  <a:srgbClr val="0070C0"/>
                </a:solidFill>
              </a:rPr>
              <a:t>(Mat </a:t>
            </a:r>
            <a:r>
              <a:rPr lang="es-CO" b="1" dirty="0" smtClean="0">
                <a:solidFill>
                  <a:srgbClr val="0070C0"/>
                </a:solidFill>
              </a:rPr>
              <a:t>19:4-8).</a:t>
            </a:r>
            <a:endParaRPr lang="es-CO" dirty="0"/>
          </a:p>
        </p:txBody>
      </p:sp>
    </p:spTree>
    <p:extLst>
      <p:ext uri="{BB962C8B-B14F-4D97-AF65-F5344CB8AC3E}">
        <p14:creationId xmlns:p14="http://schemas.microsoft.com/office/powerpoint/2010/main" val="39717093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80">
                                          <p:stCondLst>
                                            <p:cond delay="0"/>
                                          </p:stCondLst>
                                        </p:cTn>
                                        <p:tgtEl>
                                          <p:spTgt spid="3">
                                            <p:txEl>
                                              <p:pRg st="5" end="5"/>
                                            </p:txEl>
                                          </p:spTgt>
                                        </p:tgtEl>
                                      </p:cBhvr>
                                    </p:animEffect>
                                    <p:anim calcmode="lin" valueType="num">
                                      <p:cBhvr>
                                        <p:cTn id="2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5" end="5"/>
                                            </p:txEl>
                                          </p:spTgt>
                                        </p:tgtEl>
                                      </p:cBhvr>
                                      <p:to x="100000" y="60000"/>
                                    </p:animScale>
                                    <p:animScale>
                                      <p:cBhvr>
                                        <p:cTn id="34" dur="166" decel="50000">
                                          <p:stCondLst>
                                            <p:cond delay="676"/>
                                          </p:stCondLst>
                                        </p:cTn>
                                        <p:tgtEl>
                                          <p:spTgt spid="3">
                                            <p:txEl>
                                              <p:pRg st="5" end="5"/>
                                            </p:txEl>
                                          </p:spTgt>
                                        </p:tgtEl>
                                      </p:cBhvr>
                                      <p:to x="100000" y="100000"/>
                                    </p:animScale>
                                    <p:animScale>
                                      <p:cBhvr>
                                        <p:cTn id="35" dur="26">
                                          <p:stCondLst>
                                            <p:cond delay="1312"/>
                                          </p:stCondLst>
                                        </p:cTn>
                                        <p:tgtEl>
                                          <p:spTgt spid="3">
                                            <p:txEl>
                                              <p:pRg st="5" end="5"/>
                                            </p:txEl>
                                          </p:spTgt>
                                        </p:tgtEl>
                                      </p:cBhvr>
                                      <p:to x="100000" y="80000"/>
                                    </p:animScale>
                                    <p:animScale>
                                      <p:cBhvr>
                                        <p:cTn id="36" dur="166" decel="50000">
                                          <p:stCondLst>
                                            <p:cond delay="1338"/>
                                          </p:stCondLst>
                                        </p:cTn>
                                        <p:tgtEl>
                                          <p:spTgt spid="3">
                                            <p:txEl>
                                              <p:pRg st="5" end="5"/>
                                            </p:txEl>
                                          </p:spTgt>
                                        </p:tgtEl>
                                      </p:cBhvr>
                                      <p:to x="100000" y="100000"/>
                                    </p:animScale>
                                    <p:animScale>
                                      <p:cBhvr>
                                        <p:cTn id="37" dur="26">
                                          <p:stCondLst>
                                            <p:cond delay="1642"/>
                                          </p:stCondLst>
                                        </p:cTn>
                                        <p:tgtEl>
                                          <p:spTgt spid="3">
                                            <p:txEl>
                                              <p:pRg st="5" end="5"/>
                                            </p:txEl>
                                          </p:spTgt>
                                        </p:tgtEl>
                                      </p:cBhvr>
                                      <p:to x="100000" y="90000"/>
                                    </p:animScale>
                                    <p:animScale>
                                      <p:cBhvr>
                                        <p:cTn id="38" dur="166" decel="50000">
                                          <p:stCondLst>
                                            <p:cond delay="1668"/>
                                          </p:stCondLst>
                                        </p:cTn>
                                        <p:tgtEl>
                                          <p:spTgt spid="3">
                                            <p:txEl>
                                              <p:pRg st="5" end="5"/>
                                            </p:txEl>
                                          </p:spTgt>
                                        </p:tgtEl>
                                      </p:cBhvr>
                                      <p:to x="100000" y="100000"/>
                                    </p:animScale>
                                    <p:animScale>
                                      <p:cBhvr>
                                        <p:cTn id="39" dur="26">
                                          <p:stCondLst>
                                            <p:cond delay="1808"/>
                                          </p:stCondLst>
                                        </p:cTn>
                                        <p:tgtEl>
                                          <p:spTgt spid="3">
                                            <p:txEl>
                                              <p:pRg st="5" end="5"/>
                                            </p:txEl>
                                          </p:spTgt>
                                        </p:tgtEl>
                                      </p:cBhvr>
                                      <p:to x="100000" y="95000"/>
                                    </p:animScale>
                                    <p:animScale>
                                      <p:cBhvr>
                                        <p:cTn id="4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122912" cy="2592288"/>
          </a:xfrm>
        </p:spPr>
        <p:txBody>
          <a:bodyPr>
            <a:normAutofit/>
          </a:bodyPr>
          <a:lstStyle/>
          <a:p>
            <a:pPr marL="0" indent="0">
              <a:buNone/>
            </a:pPr>
            <a:r>
              <a:rPr lang="es-CO" dirty="0" smtClean="0"/>
              <a:t>Cristo </a:t>
            </a:r>
            <a:r>
              <a:rPr lang="es-CO" dirty="0"/>
              <a:t>señaló que el ideal de Dios para el hogar </a:t>
            </a:r>
            <a:r>
              <a:rPr lang="es-CO" dirty="0" smtClean="0"/>
              <a:t>cristiano según  </a:t>
            </a:r>
            <a:r>
              <a:rPr lang="es-CO" b="1" dirty="0">
                <a:solidFill>
                  <a:srgbClr val="0070C0"/>
                </a:solidFill>
              </a:rPr>
              <a:t>(Mat 19:9) </a:t>
            </a:r>
            <a:r>
              <a:rPr lang="es-CO" dirty="0"/>
              <a:t>siempre ha sido la </a:t>
            </a:r>
            <a:r>
              <a:rPr lang="es-CO" dirty="0" smtClean="0"/>
              <a:t>monogamia. Lea </a:t>
            </a:r>
            <a:r>
              <a:rPr lang="es-CO" b="1" dirty="0" smtClean="0">
                <a:solidFill>
                  <a:srgbClr val="0070C0"/>
                </a:solidFill>
              </a:rPr>
              <a:t>(Mat </a:t>
            </a:r>
            <a:r>
              <a:rPr lang="es-CO" b="1" dirty="0">
                <a:solidFill>
                  <a:srgbClr val="0070C0"/>
                </a:solidFill>
              </a:rPr>
              <a:t>19:4-6; </a:t>
            </a:r>
            <a:r>
              <a:rPr lang="es-CO" b="1" dirty="0" smtClean="0">
                <a:solidFill>
                  <a:srgbClr val="0070C0"/>
                </a:solidFill>
              </a:rPr>
              <a:t>1Tim. </a:t>
            </a:r>
            <a:r>
              <a:rPr lang="es-CO" b="1" dirty="0">
                <a:solidFill>
                  <a:srgbClr val="0070C0"/>
                </a:solidFill>
              </a:rPr>
              <a:t>3:2; </a:t>
            </a:r>
            <a:r>
              <a:rPr lang="es-CO" b="1" dirty="0" smtClean="0">
                <a:solidFill>
                  <a:srgbClr val="0070C0"/>
                </a:solidFill>
              </a:rPr>
              <a:t>Tito </a:t>
            </a:r>
            <a:r>
              <a:rPr lang="es-CO" b="1" dirty="0">
                <a:solidFill>
                  <a:srgbClr val="0070C0"/>
                </a:solidFill>
              </a:rPr>
              <a:t>1:6). </a:t>
            </a:r>
            <a:endParaRPr lang="es-CO" b="1" dirty="0" smtClean="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3" y="476672"/>
            <a:ext cx="289341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717032"/>
            <a:ext cx="8424936" cy="2062103"/>
          </a:xfrm>
          <a:prstGeom prst="rect">
            <a:avLst/>
          </a:prstGeom>
        </p:spPr>
        <p:txBody>
          <a:bodyPr wrap="square">
            <a:spAutoFit/>
          </a:bodyPr>
          <a:lstStyle/>
          <a:p>
            <a:pPr algn="ctr"/>
            <a:r>
              <a:rPr lang="es-CO" dirty="0"/>
              <a:t> </a:t>
            </a:r>
            <a:r>
              <a:rPr lang="es-CO" sz="3200" i="1" dirty="0">
                <a:solidFill>
                  <a:srgbClr val="FF0000"/>
                </a:solidFill>
              </a:rPr>
              <a:t>El cristiano no tiene por qué dudar en cuanto a la voluntad de Dios respecto de estas cosas.  No tiene, por lo tanto, ni siquiera la limitada excusa de la gente de los tiempos del AT. </a:t>
            </a:r>
          </a:p>
        </p:txBody>
      </p:sp>
    </p:spTree>
    <p:extLst>
      <p:ext uri="{BB962C8B-B14F-4D97-AF65-F5344CB8AC3E}">
        <p14:creationId xmlns:p14="http://schemas.microsoft.com/office/powerpoint/2010/main" val="37420138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85000" lnSpcReduction="20000"/>
          </a:bodyPr>
          <a:lstStyle/>
          <a:p>
            <a:pPr marL="0" indent="0">
              <a:buNone/>
            </a:pPr>
            <a:r>
              <a:rPr lang="es-CO" dirty="0"/>
              <a:t>Lo mismo puede decirse del "vino" y de la "sidra".  No se prohibió estrictamente su uso</a:t>
            </a:r>
            <a:r>
              <a:rPr lang="es-CO" b="1" u="sng" dirty="0"/>
              <a:t>, </a:t>
            </a:r>
            <a:r>
              <a:rPr lang="es-CO" b="1" u="sng" dirty="0" smtClean="0">
                <a:solidFill>
                  <a:srgbClr val="FF0000"/>
                </a:solidFill>
                <a:latin typeface="Agency FB" pitchFamily="34" charset="0"/>
              </a:rPr>
              <a:t>SALVO PARA LOS QUE DESEMPEÑABAN TAREAS RELIGIOSAS</a:t>
            </a:r>
            <a:r>
              <a:rPr lang="es-CO" dirty="0" smtClean="0">
                <a:solidFill>
                  <a:srgbClr val="FF0000"/>
                </a:solidFill>
                <a:latin typeface="Agency FB" pitchFamily="34" charset="0"/>
              </a:rPr>
              <a:t>, </a:t>
            </a:r>
            <a:r>
              <a:rPr lang="es-CO" dirty="0">
                <a:solidFill>
                  <a:srgbClr val="FF0000"/>
                </a:solidFill>
                <a:latin typeface="Agency FB" pitchFamily="34" charset="0"/>
              </a:rPr>
              <a:t>y quizá también para los que se ocupaban en la administración de la </a:t>
            </a:r>
            <a:r>
              <a:rPr lang="es-CO" dirty="0" smtClean="0">
                <a:solidFill>
                  <a:srgbClr val="FF0000"/>
                </a:solidFill>
                <a:latin typeface="Agency FB" pitchFamily="34" charset="0"/>
              </a:rPr>
              <a:t>justicia.</a:t>
            </a:r>
            <a:r>
              <a:rPr lang="es-CO" dirty="0" smtClean="0">
                <a:latin typeface="Agency FB" pitchFamily="34" charset="0"/>
              </a:rPr>
              <a:t> Lea </a:t>
            </a:r>
            <a:r>
              <a:rPr lang="es-CO" b="1" dirty="0" smtClean="0">
                <a:solidFill>
                  <a:srgbClr val="0070C0"/>
                </a:solidFill>
              </a:rPr>
              <a:t>(Lev </a:t>
            </a:r>
            <a:r>
              <a:rPr lang="es-CO" b="1" dirty="0">
                <a:solidFill>
                  <a:srgbClr val="0070C0"/>
                </a:solidFill>
              </a:rPr>
              <a:t>10:9; Pro 31:4, Pro 31:5). </a:t>
            </a:r>
            <a:endParaRPr lang="es-CO" b="1" dirty="0" smtClean="0">
              <a:solidFill>
                <a:srgbClr val="0070C0"/>
              </a:solidFill>
            </a:endParaRPr>
          </a:p>
          <a:p>
            <a:pPr marL="0" indent="0">
              <a:buNone/>
            </a:pPr>
            <a:r>
              <a:rPr lang="es-CO" dirty="0" smtClean="0"/>
              <a:t> </a:t>
            </a:r>
          </a:p>
          <a:p>
            <a:pPr marL="0" indent="0">
              <a:buNone/>
            </a:pPr>
            <a:r>
              <a:rPr lang="es-CO" dirty="0" smtClean="0"/>
              <a:t>Se </a:t>
            </a:r>
            <a:r>
              <a:rPr lang="es-CO" dirty="0"/>
              <a:t>señaló claramente los males que acarreaban el "vino" y la "sidra", y se aconsejó al pueblo </a:t>
            </a:r>
            <a:r>
              <a:rPr lang="es-CO" dirty="0" smtClean="0"/>
              <a:t>(de Dios) a </a:t>
            </a:r>
            <a:r>
              <a:rPr lang="es-CO" dirty="0"/>
              <a:t>abstenerse de estas </a:t>
            </a:r>
            <a:r>
              <a:rPr lang="es-CO" dirty="0" smtClean="0"/>
              <a:t>bebidas. </a:t>
            </a:r>
            <a:r>
              <a:rPr lang="es-CO" b="1" dirty="0">
                <a:solidFill>
                  <a:srgbClr val="0070C0"/>
                </a:solidFill>
              </a:rPr>
              <a:t>(Pro 20:1; Pro 23:29-33). </a:t>
            </a:r>
            <a:r>
              <a:rPr lang="es-CO" b="1" dirty="0" smtClean="0">
                <a:solidFill>
                  <a:srgbClr val="0070C0"/>
                </a:solidFill>
              </a:rPr>
              <a:t> </a:t>
            </a:r>
            <a:r>
              <a:rPr lang="es-CO" dirty="0" smtClean="0"/>
              <a:t>Se </a:t>
            </a:r>
            <a:r>
              <a:rPr lang="es-CO" dirty="0"/>
              <a:t>pronunció una maldición sobre aquel que hace beber a su prójimo </a:t>
            </a:r>
            <a:r>
              <a:rPr lang="es-CO" b="1" u="sng" dirty="0">
                <a:solidFill>
                  <a:srgbClr val="0070C0"/>
                </a:solidFill>
              </a:rPr>
              <a:t>(</a:t>
            </a:r>
            <a:r>
              <a:rPr lang="es-CO" b="1" u="sng" dirty="0" smtClean="0">
                <a:solidFill>
                  <a:srgbClr val="0070C0"/>
                </a:solidFill>
              </a:rPr>
              <a:t>Hab. </a:t>
            </a:r>
            <a:r>
              <a:rPr lang="es-CO" b="1" u="sng" dirty="0">
                <a:solidFill>
                  <a:srgbClr val="0070C0"/>
                </a:solidFill>
              </a:rPr>
              <a:t>2:15)</a:t>
            </a:r>
            <a:r>
              <a:rPr lang="es-CO" b="1" dirty="0">
                <a:solidFill>
                  <a:srgbClr val="0070C0"/>
                </a:solidFill>
              </a:rPr>
              <a:t>.  </a:t>
            </a:r>
            <a:endParaRPr lang="es-CO" b="1" dirty="0" smtClean="0">
              <a:solidFill>
                <a:srgbClr val="0070C0"/>
              </a:solidFill>
            </a:endParaRPr>
          </a:p>
          <a:p>
            <a:pPr marL="0" indent="0">
              <a:buNone/>
            </a:pPr>
            <a:endParaRPr lang="es-CO" dirty="0" smtClean="0"/>
          </a:p>
          <a:p>
            <a:pPr marL="0" indent="0">
              <a:buNone/>
            </a:pPr>
            <a:r>
              <a:rPr lang="es-CO" dirty="0" smtClean="0"/>
              <a:t>Por esa razón Pablo </a:t>
            </a:r>
            <a:r>
              <a:rPr lang="es-CO" dirty="0"/>
              <a:t>presenta el ideal declarando: "</a:t>
            </a:r>
            <a:r>
              <a:rPr lang="es-CO" b="1" dirty="0">
                <a:latin typeface="Agency FB" pitchFamily="34" charset="0"/>
              </a:rPr>
              <a:t>Si, pues, coméis o bebéis, o hacéis otra cosa, hacedlo todo para la gloria de Dios</a:t>
            </a:r>
            <a:r>
              <a:rPr lang="es-CO" dirty="0"/>
              <a:t>" </a:t>
            </a:r>
            <a:r>
              <a:rPr lang="es-CO" b="1" dirty="0">
                <a:solidFill>
                  <a:srgbClr val="0070C0"/>
                </a:solidFill>
              </a:rPr>
              <a:t>(1Co 10:31), </a:t>
            </a:r>
            <a:r>
              <a:rPr lang="es-CO" dirty="0"/>
              <a:t>y advierte que Dios destruirá a los que destruyen sus cuerpos </a:t>
            </a:r>
            <a:r>
              <a:rPr lang="es-CO" b="1" dirty="0">
                <a:solidFill>
                  <a:srgbClr val="0070C0"/>
                </a:solidFill>
              </a:rPr>
              <a:t>(1Co 3:16, 1Co 3:17)</a:t>
            </a:r>
            <a:r>
              <a:rPr lang="es-CO" dirty="0"/>
              <a:t>. </a:t>
            </a:r>
          </a:p>
        </p:txBody>
      </p:sp>
    </p:spTree>
    <p:extLst>
      <p:ext uri="{BB962C8B-B14F-4D97-AF65-F5344CB8AC3E}">
        <p14:creationId xmlns:p14="http://schemas.microsoft.com/office/powerpoint/2010/main" val="17167453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dirty="0"/>
              <a:t>Las bebidas embriagantes "</a:t>
            </a:r>
            <a:r>
              <a:rPr lang="es-CO" b="1" dirty="0">
                <a:latin typeface="Agency FB" pitchFamily="34" charset="0"/>
              </a:rPr>
              <a:t>destruyen el templo de Dios</a:t>
            </a:r>
            <a:r>
              <a:rPr lang="es-CO" dirty="0"/>
              <a:t>" y su consumo no puede ser considerado una manera de glorificarle </a:t>
            </a:r>
            <a:r>
              <a:rPr lang="es-CO" b="1" dirty="0">
                <a:solidFill>
                  <a:srgbClr val="0070C0"/>
                </a:solidFill>
              </a:rPr>
              <a:t>(</a:t>
            </a:r>
            <a:r>
              <a:rPr lang="es-CO" b="1" dirty="0" smtClean="0">
                <a:solidFill>
                  <a:srgbClr val="0070C0"/>
                </a:solidFill>
              </a:rPr>
              <a:t>1Cor. 6:19,20</a:t>
            </a:r>
            <a:r>
              <a:rPr lang="es-CO" b="1" dirty="0">
                <a:solidFill>
                  <a:srgbClr val="0070C0"/>
                </a:solidFill>
              </a:rPr>
              <a:t>; </a:t>
            </a:r>
            <a:r>
              <a:rPr lang="es-CO" b="1" dirty="0" smtClean="0">
                <a:solidFill>
                  <a:srgbClr val="0070C0"/>
                </a:solidFill>
              </a:rPr>
              <a:t>1Cor. </a:t>
            </a:r>
            <a:r>
              <a:rPr lang="es-CO" b="1" dirty="0">
                <a:solidFill>
                  <a:srgbClr val="0070C0"/>
                </a:solidFill>
              </a:rPr>
              <a:t>10:31).  </a:t>
            </a:r>
            <a:endParaRPr lang="es-CO" b="1" dirty="0" smtClean="0">
              <a:solidFill>
                <a:srgbClr val="0070C0"/>
              </a:solidFill>
            </a:endParaRPr>
          </a:p>
          <a:p>
            <a:pPr marL="0" indent="0">
              <a:buNone/>
            </a:pPr>
            <a:endParaRPr lang="es-CO" dirty="0" smtClean="0"/>
          </a:p>
          <a:p>
            <a:pPr marL="0" indent="0" algn="ctr">
              <a:buNone/>
            </a:pPr>
            <a:r>
              <a:rPr lang="es-CO" dirty="0" smtClean="0"/>
              <a:t>Pablo cuando conoció a Cristo, abandonó </a:t>
            </a:r>
            <a:r>
              <a:rPr lang="es-CO" dirty="0"/>
              <a:t>el uso de todo lo que fuese dañino para su cuerpo </a:t>
            </a:r>
            <a:r>
              <a:rPr lang="es-CO" b="1" dirty="0">
                <a:solidFill>
                  <a:srgbClr val="0070C0"/>
                </a:solidFill>
              </a:rPr>
              <a:t>(</a:t>
            </a:r>
            <a:r>
              <a:rPr lang="es-CO" b="1" dirty="0" smtClean="0">
                <a:solidFill>
                  <a:srgbClr val="0070C0"/>
                </a:solidFill>
              </a:rPr>
              <a:t>1Cor. </a:t>
            </a:r>
            <a:r>
              <a:rPr lang="es-CO" b="1" dirty="0">
                <a:solidFill>
                  <a:srgbClr val="0070C0"/>
                </a:solidFill>
              </a:rPr>
              <a:t>9:27)</a:t>
            </a:r>
            <a:r>
              <a:rPr lang="es-CO" dirty="0"/>
              <a:t>.  </a:t>
            </a:r>
            <a:endParaRPr lang="es-CO" dirty="0" smtClean="0"/>
          </a:p>
          <a:p>
            <a:pPr marL="0" indent="0" algn="ctr">
              <a:buNone/>
            </a:pPr>
            <a:r>
              <a:rPr lang="es-CO" dirty="0" smtClean="0"/>
              <a:t>No </a:t>
            </a:r>
            <a:r>
              <a:rPr lang="es-CO" dirty="0"/>
              <a:t>puede admitirse hoy el argumento según el cual, puesto que una vez Dios lo toleró, no tiene nada intrínsecamente malo ingerir bebidas embriagantes.  Como ya se hizo notar, también una vez permitió la práctica de la esclavitud y de la poligamia.  La Biblia advierte que los "</a:t>
            </a:r>
            <a:r>
              <a:rPr lang="es-CO" b="1" dirty="0">
                <a:latin typeface="Agency FB" pitchFamily="34" charset="0"/>
              </a:rPr>
              <a:t>borrachos" no </a:t>
            </a:r>
            <a:r>
              <a:rPr lang="es-CO" b="1" dirty="0" smtClean="0">
                <a:latin typeface="Agency FB" pitchFamily="34" charset="0"/>
              </a:rPr>
              <a:t>heredarán </a:t>
            </a:r>
            <a:r>
              <a:rPr lang="es-CO" b="1" dirty="0">
                <a:latin typeface="Agency FB" pitchFamily="34" charset="0"/>
              </a:rPr>
              <a:t>el reino de Dios</a:t>
            </a:r>
            <a:r>
              <a:rPr lang="es-CO" dirty="0"/>
              <a:t>" </a:t>
            </a:r>
            <a:r>
              <a:rPr lang="es-CO" b="1" dirty="0">
                <a:solidFill>
                  <a:srgbClr val="0070C0"/>
                </a:solidFill>
              </a:rPr>
              <a:t>(</a:t>
            </a:r>
            <a:r>
              <a:rPr lang="es-CO" b="1" dirty="0" smtClean="0">
                <a:solidFill>
                  <a:srgbClr val="0070C0"/>
                </a:solidFill>
              </a:rPr>
              <a:t>1Cor. </a:t>
            </a:r>
            <a:r>
              <a:rPr lang="es-CO" b="1" dirty="0">
                <a:solidFill>
                  <a:srgbClr val="0070C0"/>
                </a:solidFill>
              </a:rPr>
              <a:t>6:10). </a:t>
            </a:r>
          </a:p>
          <a:p>
            <a:endParaRPr lang="es-CO" dirty="0"/>
          </a:p>
        </p:txBody>
      </p:sp>
    </p:spTree>
    <p:extLst>
      <p:ext uri="{BB962C8B-B14F-4D97-AF65-F5344CB8AC3E}">
        <p14:creationId xmlns:p14="http://schemas.microsoft.com/office/powerpoint/2010/main" val="255754524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marL="0" indent="0" algn="ctr">
              <a:buNone/>
            </a:pPr>
            <a:r>
              <a:rPr lang="es-CO" dirty="0" smtClean="0"/>
              <a:t>Como un ejemplo del efecto nocivo que produce el vino fermentado leamos </a:t>
            </a:r>
            <a:r>
              <a:rPr lang="es-CO" b="1" dirty="0" smtClean="0">
                <a:solidFill>
                  <a:srgbClr val="0070C0"/>
                </a:solidFill>
              </a:rPr>
              <a:t>Gén.9:20,21</a:t>
            </a:r>
            <a:r>
              <a:rPr lang="es-CO" dirty="0" smtClean="0"/>
              <a:t>:</a:t>
            </a:r>
          </a:p>
          <a:p>
            <a:pPr marL="0" indent="0" algn="ctr">
              <a:buNone/>
            </a:pPr>
            <a:r>
              <a:rPr lang="es-CO" dirty="0" smtClean="0"/>
              <a:t>«</a:t>
            </a:r>
            <a:r>
              <a:rPr lang="es-CO" b="1" dirty="0" smtClean="0">
                <a:latin typeface="Agency FB" pitchFamily="34" charset="0"/>
              </a:rPr>
              <a:t>Después </a:t>
            </a:r>
            <a:r>
              <a:rPr lang="es-CO" b="1" dirty="0">
                <a:latin typeface="Agency FB" pitchFamily="34" charset="0"/>
              </a:rPr>
              <a:t>comenzó Noé a labrar la tierra, y plantó una viña; </a:t>
            </a:r>
            <a:r>
              <a:rPr lang="es-CO" b="1" dirty="0" smtClean="0">
                <a:latin typeface="Agency FB" pitchFamily="34" charset="0"/>
              </a:rPr>
              <a:t> 21 </a:t>
            </a:r>
            <a:r>
              <a:rPr lang="es-CO" b="1" dirty="0">
                <a:latin typeface="Agency FB" pitchFamily="34" charset="0"/>
              </a:rPr>
              <a:t>y bebió del vino, y se embriagó, y estaba descubierto en medio de su </a:t>
            </a:r>
            <a:r>
              <a:rPr lang="es-CO" b="1" dirty="0" smtClean="0">
                <a:latin typeface="Agency FB" pitchFamily="34" charset="0"/>
              </a:rPr>
              <a:t>tienda</a:t>
            </a:r>
            <a:r>
              <a:rPr lang="es-CO" dirty="0" smtClean="0"/>
              <a:t>».</a:t>
            </a:r>
          </a:p>
          <a:p>
            <a:pPr marL="0" indent="0" algn="ctr">
              <a:buNone/>
            </a:pPr>
            <a:endParaRPr lang="es-CO" dirty="0" smtClean="0"/>
          </a:p>
          <a:p>
            <a:pPr marL="0" indent="0" algn="ctr">
              <a:buNone/>
            </a:pPr>
            <a:r>
              <a:rPr lang="es-CO" i="1" dirty="0">
                <a:solidFill>
                  <a:srgbClr val="FF0000"/>
                </a:solidFill>
              </a:rPr>
              <a:t>E</a:t>
            </a:r>
            <a:r>
              <a:rPr lang="es-CO" i="1" dirty="0" smtClean="0">
                <a:solidFill>
                  <a:srgbClr val="FF0000"/>
                </a:solidFill>
              </a:rPr>
              <a:t>l </a:t>
            </a:r>
            <a:r>
              <a:rPr lang="es-CO" i="1" dirty="0">
                <a:solidFill>
                  <a:srgbClr val="FF0000"/>
                </a:solidFill>
              </a:rPr>
              <a:t>contexto de las Escrituras indica </a:t>
            </a:r>
            <a:r>
              <a:rPr lang="es-CO" i="1" dirty="0" smtClean="0">
                <a:solidFill>
                  <a:srgbClr val="FF0000"/>
                </a:solidFill>
              </a:rPr>
              <a:t>que Noé bebió una </a:t>
            </a:r>
            <a:r>
              <a:rPr lang="es-CO" i="1" dirty="0">
                <a:solidFill>
                  <a:srgbClr val="FF0000"/>
                </a:solidFill>
              </a:rPr>
              <a:t>bebida fermentada y por lo tanto embriagante.  Al tomar Noé esta bebida, "</a:t>
            </a:r>
            <a:r>
              <a:rPr lang="es-CO" b="1" i="1" dirty="0">
                <a:solidFill>
                  <a:srgbClr val="FF0000"/>
                </a:solidFill>
                <a:latin typeface="Agency FB" pitchFamily="34" charset="0"/>
              </a:rPr>
              <a:t>se embriagó</a:t>
            </a:r>
            <a:r>
              <a:rPr lang="es-CO" i="1" dirty="0">
                <a:solidFill>
                  <a:srgbClr val="FF0000"/>
                </a:solidFill>
              </a:rPr>
              <a:t>".  </a:t>
            </a:r>
            <a:r>
              <a:rPr lang="es-CO" i="1" u="sng" dirty="0">
                <a:solidFill>
                  <a:srgbClr val="FF0000"/>
                </a:solidFill>
              </a:rPr>
              <a:t>Puesto que la embriaguez había sido uno de los pecados de la era antediluviana, debemos suponer que Noé estaba familiarizado con los efectos perjudiciales de la ingestión de bebidas alcohólicas</a:t>
            </a:r>
            <a:r>
              <a:rPr lang="es-CO" i="1" dirty="0">
                <a:solidFill>
                  <a:srgbClr val="FF0000"/>
                </a:solidFill>
              </a:rPr>
              <a:t>.</a:t>
            </a:r>
          </a:p>
        </p:txBody>
      </p:sp>
    </p:spTree>
    <p:extLst>
      <p:ext uri="{BB962C8B-B14F-4D97-AF65-F5344CB8AC3E}">
        <p14:creationId xmlns:p14="http://schemas.microsoft.com/office/powerpoint/2010/main" val="77691341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a:xfrm>
            <a:off x="251520" y="1600200"/>
            <a:ext cx="8640960" cy="5069160"/>
          </a:xfrm>
        </p:spPr>
        <p:txBody>
          <a:bodyPr>
            <a:normAutofit fontScale="85000" lnSpcReduction="10000"/>
          </a:bodyPr>
          <a:lstStyle/>
          <a:p>
            <a:pPr marL="0" indent="0" algn="ctr">
              <a:buNone/>
            </a:pPr>
            <a:r>
              <a:rPr lang="es-CO" dirty="0" smtClean="0"/>
              <a:t>Lo que podemos entender es que Dios tenía reservado el «</a:t>
            </a:r>
            <a:r>
              <a:rPr lang="es-CO" b="1" dirty="0" smtClean="0"/>
              <a:t>vino</a:t>
            </a:r>
            <a:r>
              <a:rPr lang="es-CO" dirty="0" smtClean="0"/>
              <a:t>» sin </a:t>
            </a:r>
            <a:r>
              <a:rPr lang="es-CO" b="1" dirty="0" smtClean="0"/>
              <a:t>fermentar</a:t>
            </a:r>
            <a:r>
              <a:rPr lang="es-CO" dirty="0" smtClean="0"/>
              <a:t> para ser utilizado únicamente en la Cena del Señor, como un símbolo de la Sangre de Cristo que fue derramada por los </a:t>
            </a:r>
            <a:r>
              <a:rPr lang="es-CO" dirty="0"/>
              <a:t>pecadores. </a:t>
            </a:r>
            <a:r>
              <a:rPr lang="es-CO" dirty="0" smtClean="0"/>
              <a:t>Lea </a:t>
            </a:r>
            <a:r>
              <a:rPr lang="es-CO" b="1" dirty="0" smtClean="0">
                <a:solidFill>
                  <a:srgbClr val="0070C0"/>
                </a:solidFill>
              </a:rPr>
              <a:t>(Mateo </a:t>
            </a:r>
            <a:r>
              <a:rPr lang="es-CO" b="1" dirty="0">
                <a:solidFill>
                  <a:srgbClr val="0070C0"/>
                </a:solidFill>
              </a:rPr>
              <a:t>26: 20-30; Marcos 14: 17-26; Lucas 22:14-30; Juan 13: </a:t>
            </a:r>
            <a:r>
              <a:rPr lang="es-CO" b="1" dirty="0" smtClean="0">
                <a:solidFill>
                  <a:srgbClr val="0070C0"/>
                </a:solidFill>
              </a:rPr>
              <a:t>21-30).</a:t>
            </a:r>
          </a:p>
          <a:p>
            <a:pPr marL="0" indent="0" algn="ctr">
              <a:buNone/>
            </a:pPr>
            <a:endParaRPr lang="es-CO" dirty="0" smtClean="0"/>
          </a:p>
          <a:p>
            <a:pPr marL="0" indent="0" algn="ctr">
              <a:buNone/>
            </a:pPr>
            <a:r>
              <a:rPr lang="es-CO" dirty="0" smtClean="0"/>
              <a:t>Por tanto la frase. No dados a «</a:t>
            </a:r>
            <a:r>
              <a:rPr lang="es-CO" b="1" dirty="0" smtClean="0">
                <a:latin typeface="Agency FB" pitchFamily="34" charset="0"/>
              </a:rPr>
              <a:t>MUCHO VINO</a:t>
            </a:r>
            <a:r>
              <a:rPr lang="es-CO" dirty="0" smtClean="0"/>
              <a:t>», significa, no tomar más «vino» fuera de la copa asignada para cada uno de los participantes de la Santa Sena.</a:t>
            </a:r>
          </a:p>
          <a:p>
            <a:pPr marL="0" indent="0" algn="ctr">
              <a:buNone/>
            </a:pPr>
            <a:r>
              <a:rPr lang="es-CO" dirty="0" smtClean="0"/>
              <a:t>También encontramos que el «vino» fermentado ha sido una desviación del plan de Dios para nuestra salud.</a:t>
            </a:r>
            <a:r>
              <a:rPr lang="es-CO" dirty="0"/>
              <a:t> </a:t>
            </a:r>
            <a:endParaRPr lang="es-CO" dirty="0" smtClean="0"/>
          </a:p>
          <a:p>
            <a:pPr marL="0" indent="0" algn="ctr">
              <a:buNone/>
            </a:pPr>
            <a:r>
              <a:rPr lang="es-CO" dirty="0" smtClean="0"/>
              <a:t>Lea </a:t>
            </a:r>
            <a:r>
              <a:rPr lang="es-CO" b="1" dirty="0" smtClean="0">
                <a:solidFill>
                  <a:srgbClr val="0070C0"/>
                </a:solidFill>
              </a:rPr>
              <a:t>(Lev.11:45). </a:t>
            </a:r>
          </a:p>
        </p:txBody>
      </p:sp>
    </p:spTree>
    <p:extLst>
      <p:ext uri="{BB962C8B-B14F-4D97-AF65-F5344CB8AC3E}">
        <p14:creationId xmlns:p14="http://schemas.microsoft.com/office/powerpoint/2010/main" val="187826858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762872" cy="3024336"/>
          </a:xfrm>
        </p:spPr>
        <p:txBody>
          <a:bodyPr/>
          <a:lstStyle/>
          <a:p>
            <a:pPr marL="0" indent="0" algn="ctr">
              <a:buNone/>
            </a:pPr>
            <a:r>
              <a:rPr lang="es-CO" dirty="0" smtClean="0"/>
              <a:t>Debemos recordar que el deseo de Dios es que sus hijos estén buscando cada día la santidad «</a:t>
            </a:r>
            <a:r>
              <a:rPr lang="es-CO" dirty="0" smtClean="0">
                <a:latin typeface="Agency FB" pitchFamily="34" charset="0"/>
              </a:rPr>
              <a:t>sin la cual nadie verá al Señor</a:t>
            </a:r>
            <a:r>
              <a:rPr lang="es-CO" dirty="0" smtClean="0"/>
              <a:t>» </a:t>
            </a:r>
            <a:r>
              <a:rPr lang="es-CO" b="1" dirty="0" smtClean="0"/>
              <a:t>(Heb.12:14).</a:t>
            </a:r>
            <a:endParaRPr lang="es-CO" b="1" dirty="0"/>
          </a:p>
        </p:txBody>
      </p:sp>
      <p:sp>
        <p:nvSpPr>
          <p:cNvPr id="4" name="3 Rectángulo"/>
          <p:cNvSpPr/>
          <p:nvPr/>
        </p:nvSpPr>
        <p:spPr>
          <a:xfrm>
            <a:off x="811102" y="4581128"/>
            <a:ext cx="6984776" cy="954107"/>
          </a:xfrm>
          <a:prstGeom prst="rect">
            <a:avLst/>
          </a:prstGeom>
        </p:spPr>
        <p:txBody>
          <a:bodyPr wrap="square">
            <a:spAutoFit/>
          </a:bodyPr>
          <a:lstStyle/>
          <a:p>
            <a:pPr algn="ctr"/>
            <a:r>
              <a:rPr lang="es-CO" sz="2800" b="1" i="1" dirty="0">
                <a:solidFill>
                  <a:srgbClr val="FF0000"/>
                </a:solidFill>
              </a:rPr>
              <a:t>Que dios le bendiga es mi oración. </a:t>
            </a:r>
            <a:r>
              <a:rPr lang="es-CO" sz="2800" b="1" i="1" dirty="0" smtClean="0">
                <a:solidFill>
                  <a:srgbClr val="FF0000"/>
                </a:solidFill>
              </a:rPr>
              <a:t>Amen. </a:t>
            </a:r>
          </a:p>
          <a:p>
            <a:pPr algn="ctr"/>
            <a:r>
              <a:rPr lang="es-CO" sz="2800" b="1" i="1" dirty="0" smtClean="0">
                <a:solidFill>
                  <a:srgbClr val="FF0000"/>
                </a:solidFill>
              </a:rPr>
              <a:t>Y </a:t>
            </a:r>
            <a:r>
              <a:rPr lang="es-CO" sz="2800" b="1" i="1" dirty="0">
                <a:solidFill>
                  <a:srgbClr val="FF0000"/>
                </a:solidFill>
              </a:rPr>
              <a:t>no se olvide que Cristo viene pronto. Amen</a:t>
            </a:r>
            <a:r>
              <a:rPr lang="es-CO" sz="2800" b="1" i="1" dirty="0" smtClean="0">
                <a:solidFill>
                  <a:srgbClr val="FF0000"/>
                </a:solidFill>
              </a:rPr>
              <a:t>.</a:t>
            </a:r>
            <a:endParaRPr lang="es-CO" sz="2800" b="1" i="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76672"/>
            <a:ext cx="3312368" cy="27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884087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623</TotalTime>
  <Words>1611</Words>
  <Application>Microsoft Office PowerPoint</Application>
  <PresentationFormat>Presentación en pantalla (4:3)</PresentationFormat>
  <Paragraphs>69</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¿PUEDE UN CRISTIANO TOMAR VINO?</vt:lpstr>
      <vt:lpstr>Presentación de PowerPoint</vt:lpstr>
      <vt:lpstr>Hablando de este texto el C. B. A. Dice:</vt:lpstr>
      <vt:lpstr>Presentación de PowerPoint</vt:lpstr>
      <vt:lpstr>Presentación de PowerPoint</vt:lpstr>
      <vt:lpstr>Presentación de PowerPoint</vt:lpstr>
      <vt:lpstr>¿Qué clase de vino era este, sin fermentar o fermentado?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¿PUEDE UN CRISTIANO TOMAR VINO?</dc:title>
  <dc:creator>FAMILIA FIERRO CH</dc:creator>
  <cp:lastModifiedBy>FAMILIA FIERRO CH</cp:lastModifiedBy>
  <cp:revision>74</cp:revision>
  <dcterms:created xsi:type="dcterms:W3CDTF">2014-07-14T05:45:05Z</dcterms:created>
  <dcterms:modified xsi:type="dcterms:W3CDTF">2014-07-26T14:49:32Z</dcterms:modified>
</cp:coreProperties>
</file>